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336" r:id="rId4"/>
    <p:sldId id="297" r:id="rId5"/>
    <p:sldId id="345" r:id="rId6"/>
    <p:sldId id="298" r:id="rId7"/>
    <p:sldId id="320" r:id="rId8"/>
    <p:sldId id="349" r:id="rId9"/>
    <p:sldId id="348" r:id="rId10"/>
    <p:sldId id="321" r:id="rId11"/>
    <p:sldId id="355" r:id="rId12"/>
    <p:sldId id="356" r:id="rId13"/>
    <p:sldId id="322" r:id="rId14"/>
    <p:sldId id="350" r:id="rId15"/>
    <p:sldId id="323" r:id="rId16"/>
    <p:sldId id="353" r:id="rId17"/>
    <p:sldId id="352" r:id="rId18"/>
    <p:sldId id="337" r:id="rId19"/>
    <p:sldId id="358" r:id="rId20"/>
    <p:sldId id="359" r:id="rId21"/>
    <p:sldId id="368" r:id="rId22"/>
    <p:sldId id="324" r:id="rId23"/>
    <p:sldId id="360" r:id="rId24"/>
    <p:sldId id="362" r:id="rId25"/>
    <p:sldId id="363" r:id="rId26"/>
    <p:sldId id="365" r:id="rId27"/>
    <p:sldId id="325" r:id="rId28"/>
    <p:sldId id="366" r:id="rId29"/>
    <p:sldId id="367" r:id="rId30"/>
    <p:sldId id="326" r:id="rId31"/>
    <p:sldId id="327" r:id="rId32"/>
    <p:sldId id="369" r:id="rId33"/>
    <p:sldId id="328" r:id="rId34"/>
    <p:sldId id="329" r:id="rId35"/>
    <p:sldId id="330" r:id="rId36"/>
    <p:sldId id="331" r:id="rId37"/>
    <p:sldId id="313" r:id="rId38"/>
    <p:sldId id="333" r:id="rId39"/>
    <p:sldId id="370" r:id="rId40"/>
    <p:sldId id="371" r:id="rId41"/>
    <p:sldId id="335" r:id="rId42"/>
    <p:sldId id="37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A886299A-376B-42F7-9B3E-970BDFC09703}" type="datetimeFigureOut">
              <a:rPr lang="en-ZA" smtClean="0"/>
              <a:t>2018/10/02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B30D8E-4D5F-4D13-B2F5-54F7805E2741}" type="slidenum">
              <a:rPr lang="en-ZA" smtClean="0"/>
              <a:t>‹#›</a:t>
            </a:fld>
            <a:endParaRPr lang="en-ZA"/>
          </a:p>
        </p:txBody>
      </p:sp>
    </p:spTree>
    <p:extLst>
      <p:ext uri="{BB962C8B-B14F-4D97-AF65-F5344CB8AC3E}">
        <p14:creationId xmlns:p14="http://schemas.microsoft.com/office/powerpoint/2010/main" val="3339395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886299A-376B-42F7-9B3E-970BDFC09703}" type="datetimeFigureOut">
              <a:rPr lang="en-ZA" smtClean="0"/>
              <a:t>2018/10/02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B30D8E-4D5F-4D13-B2F5-54F7805E2741}" type="slidenum">
              <a:rPr lang="en-ZA" smtClean="0"/>
              <a:t>‹#›</a:t>
            </a:fld>
            <a:endParaRPr lang="en-ZA"/>
          </a:p>
        </p:txBody>
      </p:sp>
    </p:spTree>
    <p:extLst>
      <p:ext uri="{BB962C8B-B14F-4D97-AF65-F5344CB8AC3E}">
        <p14:creationId xmlns:p14="http://schemas.microsoft.com/office/powerpoint/2010/main" val="122883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886299A-376B-42F7-9B3E-970BDFC09703}" type="datetimeFigureOut">
              <a:rPr lang="en-ZA" smtClean="0"/>
              <a:t>2018/10/02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B30D8E-4D5F-4D13-B2F5-54F7805E2741}" type="slidenum">
              <a:rPr lang="en-ZA" smtClean="0"/>
              <a:t>‹#›</a:t>
            </a:fld>
            <a:endParaRPr lang="en-ZA"/>
          </a:p>
        </p:txBody>
      </p:sp>
    </p:spTree>
    <p:extLst>
      <p:ext uri="{BB962C8B-B14F-4D97-AF65-F5344CB8AC3E}">
        <p14:creationId xmlns:p14="http://schemas.microsoft.com/office/powerpoint/2010/main" val="227178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886299A-376B-42F7-9B3E-970BDFC09703}" type="datetimeFigureOut">
              <a:rPr lang="en-ZA" smtClean="0"/>
              <a:t>2018/10/02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B30D8E-4D5F-4D13-B2F5-54F7805E2741}" type="slidenum">
              <a:rPr lang="en-ZA" smtClean="0"/>
              <a:t>‹#›</a:t>
            </a:fld>
            <a:endParaRPr lang="en-ZA"/>
          </a:p>
        </p:txBody>
      </p:sp>
    </p:spTree>
    <p:extLst>
      <p:ext uri="{BB962C8B-B14F-4D97-AF65-F5344CB8AC3E}">
        <p14:creationId xmlns:p14="http://schemas.microsoft.com/office/powerpoint/2010/main" val="401026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86299A-376B-42F7-9B3E-970BDFC09703}" type="datetimeFigureOut">
              <a:rPr lang="en-ZA" smtClean="0"/>
              <a:t>2018/10/02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B30D8E-4D5F-4D13-B2F5-54F7805E2741}" type="slidenum">
              <a:rPr lang="en-ZA" smtClean="0"/>
              <a:t>‹#›</a:t>
            </a:fld>
            <a:endParaRPr lang="en-ZA"/>
          </a:p>
        </p:txBody>
      </p:sp>
    </p:spTree>
    <p:extLst>
      <p:ext uri="{BB962C8B-B14F-4D97-AF65-F5344CB8AC3E}">
        <p14:creationId xmlns:p14="http://schemas.microsoft.com/office/powerpoint/2010/main" val="311009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A886299A-376B-42F7-9B3E-970BDFC09703}" type="datetimeFigureOut">
              <a:rPr lang="en-ZA" smtClean="0"/>
              <a:t>2018/10/02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B30D8E-4D5F-4D13-B2F5-54F7805E2741}" type="slidenum">
              <a:rPr lang="en-ZA" smtClean="0"/>
              <a:t>‹#›</a:t>
            </a:fld>
            <a:endParaRPr lang="en-ZA"/>
          </a:p>
        </p:txBody>
      </p:sp>
    </p:spTree>
    <p:extLst>
      <p:ext uri="{BB962C8B-B14F-4D97-AF65-F5344CB8AC3E}">
        <p14:creationId xmlns:p14="http://schemas.microsoft.com/office/powerpoint/2010/main" val="59623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886299A-376B-42F7-9B3E-970BDFC09703}" type="datetimeFigureOut">
              <a:rPr lang="en-ZA" smtClean="0"/>
              <a:t>2018/10/02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FB30D8E-4D5F-4D13-B2F5-54F7805E2741}" type="slidenum">
              <a:rPr lang="en-ZA" smtClean="0"/>
              <a:t>‹#›</a:t>
            </a:fld>
            <a:endParaRPr lang="en-ZA"/>
          </a:p>
        </p:txBody>
      </p:sp>
    </p:spTree>
    <p:extLst>
      <p:ext uri="{BB962C8B-B14F-4D97-AF65-F5344CB8AC3E}">
        <p14:creationId xmlns:p14="http://schemas.microsoft.com/office/powerpoint/2010/main" val="244767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886299A-376B-42F7-9B3E-970BDFC09703}" type="datetimeFigureOut">
              <a:rPr lang="en-ZA" smtClean="0"/>
              <a:t>2018/10/02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FB30D8E-4D5F-4D13-B2F5-54F7805E2741}" type="slidenum">
              <a:rPr lang="en-ZA" smtClean="0"/>
              <a:t>‹#›</a:t>
            </a:fld>
            <a:endParaRPr lang="en-ZA"/>
          </a:p>
        </p:txBody>
      </p:sp>
    </p:spTree>
    <p:extLst>
      <p:ext uri="{BB962C8B-B14F-4D97-AF65-F5344CB8AC3E}">
        <p14:creationId xmlns:p14="http://schemas.microsoft.com/office/powerpoint/2010/main" val="342681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6299A-376B-42F7-9B3E-970BDFC09703}" type="datetimeFigureOut">
              <a:rPr lang="en-ZA" smtClean="0"/>
              <a:t>2018/10/02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FB30D8E-4D5F-4D13-B2F5-54F7805E2741}" type="slidenum">
              <a:rPr lang="en-ZA" smtClean="0"/>
              <a:t>‹#›</a:t>
            </a:fld>
            <a:endParaRPr lang="en-ZA"/>
          </a:p>
        </p:txBody>
      </p:sp>
    </p:spTree>
    <p:extLst>
      <p:ext uri="{BB962C8B-B14F-4D97-AF65-F5344CB8AC3E}">
        <p14:creationId xmlns:p14="http://schemas.microsoft.com/office/powerpoint/2010/main" val="311490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6299A-376B-42F7-9B3E-970BDFC09703}" type="datetimeFigureOut">
              <a:rPr lang="en-ZA" smtClean="0"/>
              <a:t>2018/10/02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B30D8E-4D5F-4D13-B2F5-54F7805E2741}" type="slidenum">
              <a:rPr lang="en-ZA" smtClean="0"/>
              <a:t>‹#›</a:t>
            </a:fld>
            <a:endParaRPr lang="en-ZA"/>
          </a:p>
        </p:txBody>
      </p:sp>
    </p:spTree>
    <p:extLst>
      <p:ext uri="{BB962C8B-B14F-4D97-AF65-F5344CB8AC3E}">
        <p14:creationId xmlns:p14="http://schemas.microsoft.com/office/powerpoint/2010/main" val="304158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6299A-376B-42F7-9B3E-970BDFC09703}" type="datetimeFigureOut">
              <a:rPr lang="en-ZA" smtClean="0"/>
              <a:t>2018/10/02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B30D8E-4D5F-4D13-B2F5-54F7805E2741}" type="slidenum">
              <a:rPr lang="en-ZA" smtClean="0"/>
              <a:t>‹#›</a:t>
            </a:fld>
            <a:endParaRPr lang="en-ZA"/>
          </a:p>
        </p:txBody>
      </p:sp>
    </p:spTree>
    <p:extLst>
      <p:ext uri="{BB962C8B-B14F-4D97-AF65-F5344CB8AC3E}">
        <p14:creationId xmlns:p14="http://schemas.microsoft.com/office/powerpoint/2010/main" val="382602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6299A-376B-42F7-9B3E-970BDFC09703}" type="datetimeFigureOut">
              <a:rPr lang="en-ZA" smtClean="0"/>
              <a:t>2018/10/02</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30D8E-4D5F-4D13-B2F5-54F7805E2741}" type="slidenum">
              <a:rPr lang="en-ZA" smtClean="0"/>
              <a:t>‹#›</a:t>
            </a:fld>
            <a:endParaRPr lang="en-ZA"/>
          </a:p>
        </p:txBody>
      </p:sp>
    </p:spTree>
    <p:extLst>
      <p:ext uri="{BB962C8B-B14F-4D97-AF65-F5344CB8AC3E}">
        <p14:creationId xmlns:p14="http://schemas.microsoft.com/office/powerpoint/2010/main" val="24069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25" y="2638007"/>
            <a:ext cx="11848563" cy="400568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8106" y="160059"/>
            <a:ext cx="165735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3155323" y="1930121"/>
            <a:ext cx="5984003" cy="707886"/>
          </a:xfrm>
          <a:prstGeom prst="rect">
            <a:avLst/>
          </a:prstGeom>
        </p:spPr>
        <p:txBody>
          <a:bodyPr wrap="square">
            <a:spAutoFit/>
          </a:bodyPr>
          <a:lstStyle/>
          <a:p>
            <a:pPr algn="ctr"/>
            <a:r>
              <a:rPr lang="en-ZA" sz="2000" b="1" dirty="0" smtClean="0"/>
              <a:t>REPUBLIC OF NAMIBIA </a:t>
            </a:r>
          </a:p>
          <a:p>
            <a:pPr algn="ctr"/>
            <a:r>
              <a:rPr lang="en-ZA" sz="2000" b="1" dirty="0" smtClean="0"/>
              <a:t>MINISTRY OF AGRICULTURE, WATER AND FORESTRY </a:t>
            </a:r>
            <a:endParaRPr lang="en-ZA" sz="2000" b="1" dirty="0"/>
          </a:p>
        </p:txBody>
      </p:sp>
      <p:sp>
        <p:nvSpPr>
          <p:cNvPr id="16" name="Rectangle 15"/>
          <p:cNvSpPr/>
          <p:nvPr/>
        </p:nvSpPr>
        <p:spPr>
          <a:xfrm>
            <a:off x="167425" y="1582341"/>
            <a:ext cx="11848563" cy="4401205"/>
          </a:xfrm>
          <a:prstGeom prst="rect">
            <a:avLst/>
          </a:prstGeom>
        </p:spPr>
        <p:txBody>
          <a:bodyPr wrap="square">
            <a:spAutoFit/>
          </a:bodyPr>
          <a:lstStyle/>
          <a:p>
            <a:endParaRPr lang="en-ZA" dirty="0" smtClean="0"/>
          </a:p>
          <a:p>
            <a:endParaRPr lang="en-ZA" sz="1400" dirty="0"/>
          </a:p>
          <a:p>
            <a:pPr algn="ctr"/>
            <a:endParaRPr lang="en-ZA" sz="1400" dirty="0"/>
          </a:p>
          <a:p>
            <a:pPr algn="ctr"/>
            <a:endParaRPr lang="en-ZA" dirty="0" smtClean="0"/>
          </a:p>
          <a:p>
            <a:pPr algn="ctr"/>
            <a:endParaRPr lang="en-ZA" dirty="0" smtClean="0"/>
          </a:p>
          <a:p>
            <a:pPr algn="ctr"/>
            <a:endParaRPr lang="en-ZA" dirty="0"/>
          </a:p>
          <a:p>
            <a:pPr algn="ctr"/>
            <a:r>
              <a:rPr lang="en-ZA" sz="3000" b="1" dirty="0" smtClean="0">
                <a:solidFill>
                  <a:srgbClr val="FF0000"/>
                </a:solidFill>
              </a:rPr>
              <a:t>Presentation on AGRARIAN REFORM</a:t>
            </a:r>
          </a:p>
          <a:p>
            <a:pPr algn="ctr"/>
            <a:endParaRPr lang="en-ZA" sz="3000" b="1" dirty="0">
              <a:solidFill>
                <a:srgbClr val="FF0000"/>
              </a:solidFill>
            </a:endParaRPr>
          </a:p>
          <a:p>
            <a:pPr algn="ctr"/>
            <a:r>
              <a:rPr lang="en-ZA" sz="3000" b="1" dirty="0" smtClean="0">
                <a:solidFill>
                  <a:srgbClr val="FF0000"/>
                </a:solidFill>
              </a:rPr>
              <a:t>FOR </a:t>
            </a:r>
          </a:p>
          <a:p>
            <a:endParaRPr lang="en-ZA" sz="3000" b="1" dirty="0" smtClean="0">
              <a:solidFill>
                <a:srgbClr val="FF0000"/>
              </a:solidFill>
            </a:endParaRPr>
          </a:p>
          <a:p>
            <a:r>
              <a:rPr lang="en-ZA" sz="3000" b="1" dirty="0" smtClean="0">
                <a:solidFill>
                  <a:srgbClr val="FF0000"/>
                </a:solidFill>
              </a:rPr>
              <a:t>THE 2</a:t>
            </a:r>
            <a:r>
              <a:rPr lang="en-ZA" sz="3000" b="1" baseline="30000" dirty="0" smtClean="0">
                <a:solidFill>
                  <a:srgbClr val="FF0000"/>
                </a:solidFill>
              </a:rPr>
              <a:t>ND</a:t>
            </a:r>
            <a:r>
              <a:rPr lang="en-ZA" sz="3000" b="1" dirty="0" smtClean="0">
                <a:solidFill>
                  <a:srgbClr val="FF0000"/>
                </a:solidFill>
              </a:rPr>
              <a:t> NATIONAL LAND CONFERENCE , 1 – 5 OCTOBER 2018, WINDHOEK</a:t>
            </a:r>
          </a:p>
          <a:p>
            <a:r>
              <a:rPr lang="en-ZA" sz="3000" b="1" dirty="0" smtClean="0">
                <a:solidFill>
                  <a:srgbClr val="FF0000"/>
                </a:solidFill>
              </a:rPr>
              <a:t>By: P.W. MISIKA PERMANENT SECRETARY</a:t>
            </a:r>
            <a:endParaRPr lang="en-ZA" sz="3000" b="1" dirty="0">
              <a:solidFill>
                <a:srgbClr val="FF0000"/>
              </a:solidFill>
            </a:endParaRPr>
          </a:p>
        </p:txBody>
      </p:sp>
    </p:spTree>
    <p:extLst>
      <p:ext uri="{BB962C8B-B14F-4D97-AF65-F5344CB8AC3E}">
        <p14:creationId xmlns:p14="http://schemas.microsoft.com/office/powerpoint/2010/main" val="2141615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44" y="54708"/>
            <a:ext cx="10515600" cy="844061"/>
          </a:xfrm>
        </p:spPr>
        <p:txBody>
          <a:bodyPr>
            <a:normAutofit fontScale="90000"/>
          </a:bodyPr>
          <a:lstStyle/>
          <a:p>
            <a:pPr marL="228600" lvl="0" indent="-228600" algn="ctr">
              <a:spcBef>
                <a:spcPts val="1000"/>
              </a:spcBef>
            </a:pPr>
            <a:r>
              <a:rPr lang="en-ZW" sz="2800" b="1" dirty="0">
                <a:solidFill>
                  <a:prstClr val="black"/>
                </a:solidFill>
                <a:latin typeface="Calibri" panose="020F0502020204030204"/>
              </a:rPr>
              <a:t/>
            </a:r>
            <a:br>
              <a:rPr lang="en-ZW" sz="2800" b="1" dirty="0">
                <a:solidFill>
                  <a:prstClr val="black"/>
                </a:solidFill>
                <a:latin typeface="Calibri" panose="020F0502020204030204"/>
              </a:rPr>
            </a:br>
            <a:r>
              <a:rPr lang="en-ZW" sz="4000" b="1" dirty="0">
                <a:solidFill>
                  <a:prstClr val="black"/>
                </a:solidFill>
                <a:latin typeface="Calibri" panose="020F0502020204030204"/>
              </a:rPr>
              <a:t>Agrarian Reform </a:t>
            </a:r>
            <a:r>
              <a:rPr lang="en-ZW" sz="4000" b="1" dirty="0" smtClean="0">
                <a:solidFill>
                  <a:prstClr val="black"/>
                </a:solidFill>
                <a:latin typeface="Calibri" panose="020F0502020204030204"/>
              </a:rPr>
              <a:t>(</a:t>
            </a:r>
            <a:r>
              <a:rPr lang="en-ZW" sz="4000" b="1" dirty="0" err="1" smtClean="0">
                <a:solidFill>
                  <a:prstClr val="black"/>
                </a:solidFill>
                <a:latin typeface="Calibri" panose="020F0502020204030204"/>
              </a:rPr>
              <a:t>conti</a:t>
            </a:r>
            <a:r>
              <a:rPr lang="en-ZW" sz="4000" b="1" dirty="0" smtClean="0">
                <a:solidFill>
                  <a:prstClr val="black"/>
                </a:solidFill>
                <a:latin typeface="Calibri" panose="020F0502020204030204"/>
              </a:rPr>
              <a:t>)</a:t>
            </a:r>
            <a:r>
              <a:rPr lang="en-ZW" sz="2800" b="1" dirty="0">
                <a:solidFill>
                  <a:prstClr val="black"/>
                </a:solidFill>
                <a:latin typeface="Calibri" panose="020F0502020204030204"/>
              </a:rPr>
              <a:t/>
            </a:r>
            <a:br>
              <a:rPr lang="en-ZW" sz="2800" b="1" dirty="0">
                <a:solidFill>
                  <a:prstClr val="black"/>
                </a:solidFill>
                <a:latin typeface="Calibri" panose="020F0502020204030204"/>
              </a:rPr>
            </a:br>
            <a:endParaRPr lang="en-ZW" dirty="0"/>
          </a:p>
        </p:txBody>
      </p:sp>
      <p:pic>
        <p:nvPicPr>
          <p:cNvPr id="5"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3341" y="1017432"/>
            <a:ext cx="9736428" cy="5486400"/>
          </a:xfrm>
        </p:spPr>
      </p:pic>
    </p:spTree>
    <p:extLst>
      <p:ext uri="{BB962C8B-B14F-4D97-AF65-F5344CB8AC3E}">
        <p14:creationId xmlns:p14="http://schemas.microsoft.com/office/powerpoint/2010/main" val="3426844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338"/>
            <a:ext cx="10515600" cy="711200"/>
          </a:xfrm>
        </p:spPr>
        <p:txBody>
          <a:bodyPr>
            <a:normAutofit/>
          </a:bodyPr>
          <a:lstStyle/>
          <a:p>
            <a:pPr algn="ctr"/>
            <a:r>
              <a:rPr lang="en-ZW" sz="3600" b="1" dirty="0">
                <a:solidFill>
                  <a:prstClr val="black"/>
                </a:solidFill>
                <a:latin typeface="Calibri" panose="020F0502020204030204"/>
              </a:rPr>
              <a:t>Agrarian Reform</a:t>
            </a:r>
            <a:r>
              <a:rPr lang="en-ZW" sz="3600" b="1" dirty="0" smtClean="0">
                <a:solidFill>
                  <a:prstClr val="black"/>
                </a:solidFill>
                <a:latin typeface="Calibri" panose="020F0502020204030204"/>
              </a:rPr>
              <a:t>(Conti</a:t>
            </a:r>
            <a:r>
              <a:rPr lang="en-ZW" sz="3600" b="1" dirty="0">
                <a:solidFill>
                  <a:prstClr val="black"/>
                </a:solidFill>
                <a:latin typeface="Calibri" panose="020F0502020204030204"/>
              </a:rPr>
              <a:t>)</a:t>
            </a:r>
            <a:endParaRPr lang="en-US" sz="3600" dirty="0"/>
          </a:p>
        </p:txBody>
      </p:sp>
      <p:sp>
        <p:nvSpPr>
          <p:cNvPr id="3" name="Content Placeholder 2"/>
          <p:cNvSpPr>
            <a:spLocks noGrp="1"/>
          </p:cNvSpPr>
          <p:nvPr>
            <p:ph idx="1"/>
          </p:nvPr>
        </p:nvSpPr>
        <p:spPr>
          <a:xfrm>
            <a:off x="140677" y="781538"/>
            <a:ext cx="11879385" cy="5978770"/>
          </a:xfrm>
        </p:spPr>
        <p:txBody>
          <a:bodyPr/>
          <a:lstStyle/>
          <a:p>
            <a:pPr marL="0" indent="0">
              <a:buNone/>
            </a:pPr>
            <a:r>
              <a:rPr lang="en-US" dirty="0" smtClean="0"/>
              <a:t>    </a:t>
            </a:r>
            <a:r>
              <a:rPr lang="en-US" sz="3200" b="1" dirty="0" smtClean="0"/>
              <a:t>2.1.4 National Strategic Food Reserves </a:t>
            </a:r>
          </a:p>
          <a:p>
            <a:r>
              <a:rPr lang="en-US" sz="3200" dirty="0" smtClean="0"/>
              <a:t>To ensure national food security</a:t>
            </a:r>
          </a:p>
          <a:p>
            <a:r>
              <a:rPr lang="en-US" sz="3200" dirty="0" smtClean="0"/>
              <a:t>At any given time, the country has enough food stock to feed its people whenever natural or man-made disasters strike </a:t>
            </a:r>
          </a:p>
          <a:p>
            <a:r>
              <a:rPr lang="en-US" sz="3200" dirty="0" smtClean="0"/>
              <a:t>Benefits grain producers marketing</a:t>
            </a:r>
          </a:p>
          <a:p>
            <a:r>
              <a:rPr lang="en-US" sz="3200" dirty="0" smtClean="0"/>
              <a:t>NSFR also used to stabilize market prices for grains in the event of sudden market price hikes</a:t>
            </a:r>
          </a:p>
          <a:p>
            <a:r>
              <a:rPr lang="en-US" sz="3200" dirty="0" err="1" smtClean="0"/>
              <a:t>Exixsting</a:t>
            </a:r>
            <a:r>
              <a:rPr lang="en-US" sz="3200" dirty="0" smtClean="0"/>
              <a:t> NSFR capacity is 22,900 MT distributed across five grain producing regions of the country,</a:t>
            </a:r>
          </a:p>
          <a:p>
            <a:pPr marL="0" indent="0">
              <a:buNone/>
            </a:pPr>
            <a:r>
              <a:rPr lang="en-US" sz="3200" dirty="0"/>
              <a:t> </a:t>
            </a:r>
            <a:r>
              <a:rPr lang="en-US" sz="3200" dirty="0" smtClean="0"/>
              <a:t>  - Zambezi (7,400 MT), </a:t>
            </a:r>
            <a:r>
              <a:rPr lang="en-US" sz="3200" dirty="0" err="1" smtClean="0"/>
              <a:t>Kavango</a:t>
            </a:r>
            <a:r>
              <a:rPr lang="en-US" sz="3200" dirty="0" smtClean="0"/>
              <a:t> East (4,000 MT), </a:t>
            </a:r>
            <a:r>
              <a:rPr lang="en-US" sz="3200" dirty="0" err="1" smtClean="0"/>
              <a:t>Ohangwena</a:t>
            </a:r>
            <a:r>
              <a:rPr lang="en-US" sz="3200" dirty="0" smtClean="0"/>
              <a:t> (4,500        MT), </a:t>
            </a:r>
            <a:r>
              <a:rPr lang="en-US" sz="3200" dirty="0" err="1" smtClean="0"/>
              <a:t>Oshikoto</a:t>
            </a:r>
            <a:r>
              <a:rPr lang="en-US" sz="3200" dirty="0" smtClean="0"/>
              <a:t> (4,000 MT) and </a:t>
            </a:r>
            <a:r>
              <a:rPr lang="en-US" sz="3200" dirty="0" err="1" smtClean="0"/>
              <a:t>Omusati</a:t>
            </a:r>
            <a:r>
              <a:rPr lang="en-US" sz="3200" dirty="0" smtClean="0"/>
              <a:t> (3,000 MT)</a:t>
            </a:r>
          </a:p>
          <a:p>
            <a:pPr marL="0" indent="0">
              <a:buNone/>
            </a:pPr>
            <a:endParaRPr lang="en-US" sz="3200"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153921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155"/>
            <a:ext cx="10515600" cy="648676"/>
          </a:xfrm>
        </p:spPr>
        <p:txBody>
          <a:bodyPr>
            <a:normAutofit/>
          </a:bodyPr>
          <a:lstStyle/>
          <a:p>
            <a:pPr algn="ctr"/>
            <a:r>
              <a:rPr lang="en-ZW" sz="3600" b="1" dirty="0">
                <a:solidFill>
                  <a:prstClr val="black"/>
                </a:solidFill>
                <a:latin typeface="Calibri" panose="020F0502020204030204"/>
              </a:rPr>
              <a:t>Agrarian Reform</a:t>
            </a:r>
            <a:r>
              <a:rPr lang="en-ZW" sz="3600" b="1" dirty="0" smtClean="0">
                <a:solidFill>
                  <a:prstClr val="black"/>
                </a:solidFill>
                <a:latin typeface="Calibri" panose="020F0502020204030204"/>
              </a:rPr>
              <a:t>(Conti</a:t>
            </a:r>
            <a:r>
              <a:rPr lang="en-ZW" sz="3600" b="1" dirty="0">
                <a:solidFill>
                  <a:prstClr val="black"/>
                </a:solidFill>
                <a:latin typeface="Calibri" panose="020F0502020204030204"/>
              </a:rPr>
              <a:t>)</a:t>
            </a:r>
            <a:endParaRPr lang="en-US" sz="3600" dirty="0"/>
          </a:p>
        </p:txBody>
      </p:sp>
      <p:sp>
        <p:nvSpPr>
          <p:cNvPr id="3" name="Content Placeholder 2"/>
          <p:cNvSpPr>
            <a:spLocks noGrp="1"/>
          </p:cNvSpPr>
          <p:nvPr>
            <p:ph idx="1"/>
          </p:nvPr>
        </p:nvSpPr>
        <p:spPr>
          <a:xfrm>
            <a:off x="838200" y="726831"/>
            <a:ext cx="10515600" cy="5450132"/>
          </a:xfrm>
        </p:spPr>
        <p:txBody>
          <a:bodyPr>
            <a:normAutofit/>
          </a:bodyPr>
          <a:lstStyle/>
          <a:p>
            <a:r>
              <a:rPr lang="en-US" sz="3200" dirty="0" smtClean="0"/>
              <a:t>Adequate to sustain Namibia for a period of 3 months only</a:t>
            </a:r>
          </a:p>
          <a:p>
            <a:r>
              <a:rPr lang="en-US" sz="3200" dirty="0" smtClean="0"/>
              <a:t>V2030 target is 67,000 MT by year 2030,sufficient to sustain the nation for a period of 12 months</a:t>
            </a:r>
          </a:p>
          <a:p>
            <a:r>
              <a:rPr lang="en-US" sz="3200" dirty="0" smtClean="0"/>
              <a:t>Additional capacity of 44,100 MT need to be developed during the remaining &lt;12 years.</a:t>
            </a:r>
          </a:p>
          <a:p>
            <a:endParaRPr lang="en-US" sz="32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85" y="3173046"/>
            <a:ext cx="6359085" cy="3610707"/>
          </a:xfrm>
          <a:prstGeom prst="rect">
            <a:avLst/>
          </a:prstGeom>
        </p:spPr>
      </p:pic>
    </p:spTree>
    <p:extLst>
      <p:ext uri="{BB962C8B-B14F-4D97-AF65-F5344CB8AC3E}">
        <p14:creationId xmlns:p14="http://schemas.microsoft.com/office/powerpoint/2010/main" val="250591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44" y="54709"/>
            <a:ext cx="10515600" cy="656492"/>
          </a:xfrm>
        </p:spPr>
        <p:txBody>
          <a:bodyPr>
            <a:normAutofit fontScale="90000"/>
          </a:bodyPr>
          <a:lstStyle/>
          <a:p>
            <a:pPr marL="228600" lvl="0" indent="-228600" algn="ctr">
              <a:spcBef>
                <a:spcPts val="1000"/>
              </a:spcBef>
            </a:pPr>
            <a:r>
              <a:rPr lang="en-ZW" sz="2800" b="1" dirty="0" smtClean="0">
                <a:solidFill>
                  <a:prstClr val="black"/>
                </a:solidFill>
                <a:latin typeface="Calibri" panose="020F0502020204030204"/>
              </a:rPr>
              <a:t/>
            </a:r>
            <a:br>
              <a:rPr lang="en-ZW" sz="2800" b="1" dirty="0" smtClean="0">
                <a:solidFill>
                  <a:prstClr val="black"/>
                </a:solidFill>
                <a:latin typeface="Calibri" panose="020F0502020204030204"/>
              </a:rPr>
            </a:br>
            <a:r>
              <a:rPr lang="en-ZW" sz="4000" b="1" dirty="0">
                <a:solidFill>
                  <a:prstClr val="black"/>
                </a:solidFill>
                <a:latin typeface="Calibri" panose="020F0502020204030204"/>
              </a:rPr>
              <a:t>Agrarian Reform(</a:t>
            </a:r>
            <a:r>
              <a:rPr lang="en-ZW" sz="4000" b="1" dirty="0" err="1">
                <a:solidFill>
                  <a:prstClr val="black"/>
                </a:solidFill>
                <a:latin typeface="Calibri" panose="020F0502020204030204"/>
              </a:rPr>
              <a:t>conti</a:t>
            </a:r>
            <a:r>
              <a:rPr lang="en-ZW" sz="4000" b="1" dirty="0" smtClean="0">
                <a:solidFill>
                  <a:prstClr val="black"/>
                </a:solidFill>
                <a:latin typeface="Calibri" panose="020F0502020204030204"/>
              </a:rPr>
              <a:t>)</a:t>
            </a:r>
            <a:r>
              <a:rPr lang="en-ZW" sz="2800" b="1" dirty="0">
                <a:solidFill>
                  <a:prstClr val="black"/>
                </a:solidFill>
                <a:latin typeface="Calibri" panose="020F0502020204030204"/>
              </a:rPr>
              <a:t/>
            </a:r>
            <a:br>
              <a:rPr lang="en-ZW" sz="2800" b="1" dirty="0">
                <a:solidFill>
                  <a:prstClr val="black"/>
                </a:solidFill>
                <a:latin typeface="Calibri" panose="020F0502020204030204"/>
              </a:rPr>
            </a:br>
            <a:endParaRPr lang="en-ZW" dirty="0"/>
          </a:p>
        </p:txBody>
      </p:sp>
      <p:sp>
        <p:nvSpPr>
          <p:cNvPr id="3" name="Content Placeholder 2"/>
          <p:cNvSpPr>
            <a:spLocks noGrp="1"/>
          </p:cNvSpPr>
          <p:nvPr>
            <p:ph idx="1"/>
          </p:nvPr>
        </p:nvSpPr>
        <p:spPr>
          <a:xfrm>
            <a:off x="838200" y="711202"/>
            <a:ext cx="11197492" cy="6064736"/>
          </a:xfrm>
        </p:spPr>
        <p:txBody>
          <a:bodyPr>
            <a:normAutofit/>
          </a:bodyPr>
          <a:lstStyle/>
          <a:p>
            <a:pPr marL="457200" lvl="1" indent="0" algn="just">
              <a:lnSpc>
                <a:spcPct val="110000"/>
              </a:lnSpc>
              <a:spcBef>
                <a:spcPts val="1200"/>
              </a:spcBef>
              <a:buNone/>
            </a:pPr>
            <a:r>
              <a:rPr lang="en-US" sz="3300" b="1" kern="0" dirty="0" smtClean="0">
                <a:ea typeface="Times New Roman"/>
                <a:cs typeface="Times New Roman"/>
              </a:rPr>
              <a:t>2.1.5</a:t>
            </a:r>
            <a:r>
              <a:rPr lang="en-US" sz="3300" kern="0" dirty="0" smtClean="0">
                <a:ea typeface="Times New Roman"/>
                <a:cs typeface="Times New Roman"/>
              </a:rPr>
              <a:t> </a:t>
            </a:r>
            <a:r>
              <a:rPr lang="en-US" sz="3400" b="1" kern="0" dirty="0" smtClean="0">
                <a:ea typeface="Times New Roman"/>
                <a:cs typeface="Times New Roman"/>
              </a:rPr>
              <a:t>Agriculture </a:t>
            </a:r>
            <a:r>
              <a:rPr lang="en-US" sz="3400" b="1" kern="0" dirty="0">
                <a:ea typeface="Times New Roman"/>
                <a:cs typeface="Times New Roman"/>
              </a:rPr>
              <a:t>Technology </a:t>
            </a:r>
            <a:r>
              <a:rPr lang="en-US" sz="3400" b="1" kern="0" dirty="0" smtClean="0">
                <a:ea typeface="Times New Roman"/>
                <a:cs typeface="Times New Roman"/>
              </a:rPr>
              <a:t>Centers</a:t>
            </a:r>
            <a:endParaRPr lang="en-ZW" sz="3400" b="1" kern="0" dirty="0">
              <a:ea typeface="Times New Roman"/>
              <a:cs typeface="Times New Roman"/>
            </a:endParaRPr>
          </a:p>
          <a:p>
            <a:pPr marL="0" marR="0" algn="just">
              <a:lnSpc>
                <a:spcPct val="110000"/>
              </a:lnSpc>
              <a:spcBef>
                <a:spcPts val="0"/>
              </a:spcBef>
              <a:spcAft>
                <a:spcPts val="0"/>
              </a:spcAft>
            </a:pPr>
            <a:r>
              <a:rPr lang="en-ZA" sz="3400" kern="0" dirty="0" smtClean="0">
                <a:ea typeface="Times New Roman"/>
                <a:cs typeface="Times New Roman"/>
              </a:rPr>
              <a:t>Two (2) ATCs constructed at Ongwediva </a:t>
            </a:r>
            <a:r>
              <a:rPr lang="en-ZA" sz="3400" kern="0" dirty="0">
                <a:ea typeface="Times New Roman"/>
                <a:cs typeface="Times New Roman"/>
              </a:rPr>
              <a:t>and Rundu </a:t>
            </a:r>
            <a:endParaRPr lang="en-ZA" sz="3400" kern="0" dirty="0" smtClean="0">
              <a:ea typeface="Times New Roman"/>
              <a:cs typeface="Times New Roman"/>
            </a:endParaRPr>
          </a:p>
          <a:p>
            <a:pPr marL="0" marR="0" algn="just">
              <a:lnSpc>
                <a:spcPct val="110000"/>
              </a:lnSpc>
              <a:spcBef>
                <a:spcPts val="0"/>
              </a:spcBef>
              <a:spcAft>
                <a:spcPts val="0"/>
              </a:spcAft>
            </a:pPr>
            <a:r>
              <a:rPr lang="en-ZA" sz="3400" kern="0" dirty="0" smtClean="0">
                <a:ea typeface="Times New Roman"/>
                <a:cs typeface="Times New Roman"/>
              </a:rPr>
              <a:t>The </a:t>
            </a:r>
            <a:r>
              <a:rPr lang="en-ZA" sz="3400" kern="0" dirty="0">
                <a:ea typeface="Times New Roman"/>
                <a:cs typeface="Times New Roman"/>
              </a:rPr>
              <a:t>ATCs operations include </a:t>
            </a:r>
            <a:r>
              <a:rPr lang="en-ZA" sz="3400" kern="0" dirty="0" smtClean="0">
                <a:ea typeface="Times New Roman"/>
                <a:cs typeface="Times New Roman"/>
              </a:rPr>
              <a:t>research </a:t>
            </a:r>
            <a:r>
              <a:rPr lang="en-ZA" sz="3400" kern="0" dirty="0">
                <a:ea typeface="Times New Roman"/>
                <a:cs typeface="Times New Roman"/>
              </a:rPr>
              <a:t>and </a:t>
            </a:r>
            <a:r>
              <a:rPr lang="en-ZA" sz="3400" kern="0" dirty="0" smtClean="0">
                <a:ea typeface="Times New Roman"/>
                <a:cs typeface="Times New Roman"/>
              </a:rPr>
              <a:t>technology</a:t>
            </a:r>
          </a:p>
          <a:p>
            <a:pPr marL="0" marR="0" indent="0" algn="just">
              <a:lnSpc>
                <a:spcPct val="110000"/>
              </a:lnSpc>
              <a:spcBef>
                <a:spcPts val="0"/>
              </a:spcBef>
              <a:spcAft>
                <a:spcPts val="0"/>
              </a:spcAft>
              <a:buNone/>
            </a:pPr>
            <a:r>
              <a:rPr lang="en-ZA" sz="3400" kern="0" dirty="0" smtClean="0">
                <a:ea typeface="Times New Roman"/>
                <a:cs typeface="Times New Roman"/>
              </a:rPr>
              <a:t>  adaptation, manufacturing, </a:t>
            </a:r>
            <a:r>
              <a:rPr lang="en-ZA" sz="3400" kern="0" dirty="0">
                <a:ea typeface="Times New Roman"/>
                <a:cs typeface="Times New Roman"/>
              </a:rPr>
              <a:t>maintenance and repair </a:t>
            </a:r>
            <a:r>
              <a:rPr lang="en-ZA" sz="3400" kern="0" dirty="0" smtClean="0">
                <a:ea typeface="Times New Roman"/>
                <a:cs typeface="Times New Roman"/>
              </a:rPr>
              <a:t>of</a:t>
            </a:r>
          </a:p>
          <a:p>
            <a:pPr marL="0" marR="0" indent="0" algn="just">
              <a:lnSpc>
                <a:spcPct val="110000"/>
              </a:lnSpc>
              <a:spcBef>
                <a:spcPts val="0"/>
              </a:spcBef>
              <a:spcAft>
                <a:spcPts val="0"/>
              </a:spcAft>
              <a:buNone/>
            </a:pPr>
            <a:r>
              <a:rPr lang="en-ZA" sz="3400" kern="0" dirty="0" smtClean="0">
                <a:ea typeface="Times New Roman"/>
                <a:cs typeface="Times New Roman"/>
              </a:rPr>
              <a:t>  agricultural machinery </a:t>
            </a:r>
            <a:r>
              <a:rPr lang="en-ZA" sz="3400" kern="0" dirty="0">
                <a:ea typeface="Times New Roman"/>
                <a:cs typeface="Times New Roman"/>
              </a:rPr>
              <a:t>and </a:t>
            </a:r>
            <a:endParaRPr lang="en-ZA" sz="3400" kern="0" dirty="0" smtClean="0">
              <a:ea typeface="Times New Roman"/>
              <a:cs typeface="Times New Roman"/>
            </a:endParaRPr>
          </a:p>
          <a:p>
            <a:pPr marL="0" marR="0" indent="0" algn="just">
              <a:lnSpc>
                <a:spcPct val="110000"/>
              </a:lnSpc>
              <a:spcBef>
                <a:spcPts val="0"/>
              </a:spcBef>
              <a:spcAft>
                <a:spcPts val="0"/>
              </a:spcAft>
              <a:buNone/>
            </a:pPr>
            <a:r>
              <a:rPr lang="en-ZA" sz="3400" kern="0" dirty="0" smtClean="0">
                <a:ea typeface="Times New Roman"/>
                <a:cs typeface="Times New Roman"/>
              </a:rPr>
              <a:t>  implements </a:t>
            </a:r>
            <a:endParaRPr lang="en-ZW" sz="3400" kern="0" dirty="0">
              <a:ea typeface="Times New Roman"/>
              <a:cs typeface="Times New Roman"/>
            </a:endParaRPr>
          </a:p>
        </p:txBody>
      </p:sp>
    </p:spTree>
    <p:extLst>
      <p:ext uri="{BB962C8B-B14F-4D97-AF65-F5344CB8AC3E}">
        <p14:creationId xmlns:p14="http://schemas.microsoft.com/office/powerpoint/2010/main" val="2634159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155"/>
            <a:ext cx="10515600" cy="726830"/>
          </a:xfrm>
        </p:spPr>
        <p:txBody>
          <a:bodyPr>
            <a:normAutofit/>
          </a:bodyPr>
          <a:lstStyle/>
          <a:p>
            <a:pPr algn="ctr"/>
            <a:r>
              <a:rPr lang="en-ZW" sz="3200" b="1" dirty="0">
                <a:solidFill>
                  <a:prstClr val="black"/>
                </a:solidFill>
                <a:latin typeface="Calibri" panose="020F0502020204030204"/>
              </a:rPr>
              <a:t>Agrarian Reform</a:t>
            </a:r>
            <a:r>
              <a:rPr lang="en-ZW" sz="3200" b="1" dirty="0" smtClean="0">
                <a:solidFill>
                  <a:prstClr val="black"/>
                </a:solidFill>
                <a:latin typeface="Calibri" panose="020F0502020204030204"/>
              </a:rPr>
              <a:t>(</a:t>
            </a:r>
            <a:r>
              <a:rPr lang="en-ZW" sz="3200" b="1" dirty="0" err="1" smtClean="0">
                <a:solidFill>
                  <a:prstClr val="black"/>
                </a:solidFill>
                <a:latin typeface="Calibri" panose="020F0502020204030204"/>
              </a:rPr>
              <a:t>conti</a:t>
            </a:r>
            <a:r>
              <a:rPr lang="en-ZW" sz="3200" b="1" dirty="0">
                <a:solidFill>
                  <a:prstClr val="black"/>
                </a:solidFill>
                <a:latin typeface="Calibri" panose="020F0502020204030204"/>
              </a:rPr>
              <a:t>)</a:t>
            </a:r>
            <a:endParaRPr lang="en-US" sz="3200" dirty="0"/>
          </a:p>
        </p:txBody>
      </p:sp>
      <p:sp>
        <p:nvSpPr>
          <p:cNvPr id="3" name="Content Placeholder 2"/>
          <p:cNvSpPr>
            <a:spLocks noGrp="1"/>
          </p:cNvSpPr>
          <p:nvPr>
            <p:ph idx="1"/>
          </p:nvPr>
        </p:nvSpPr>
        <p:spPr>
          <a:xfrm>
            <a:off x="838200" y="804985"/>
            <a:ext cx="11174046" cy="5994399"/>
          </a:xfrm>
        </p:spPr>
        <p:txBody>
          <a:bodyPr>
            <a:normAutofit/>
          </a:bodyPr>
          <a:lstStyle/>
          <a:p>
            <a:pPr marL="457200" lvl="1" indent="0" algn="just">
              <a:lnSpc>
                <a:spcPct val="110000"/>
              </a:lnSpc>
              <a:spcBef>
                <a:spcPts val="1200"/>
              </a:spcBef>
              <a:buNone/>
            </a:pPr>
            <a:r>
              <a:rPr lang="en-US" sz="3200" b="1" kern="0" dirty="0" smtClean="0">
                <a:ea typeface="Times New Roman"/>
                <a:cs typeface="Times New Roman"/>
              </a:rPr>
              <a:t>2.1.6 Construction </a:t>
            </a:r>
            <a:r>
              <a:rPr lang="en-US" sz="3200" b="1" kern="0" dirty="0">
                <a:ea typeface="Times New Roman"/>
                <a:cs typeface="Times New Roman"/>
              </a:rPr>
              <a:t>of Agricultural Development </a:t>
            </a:r>
            <a:r>
              <a:rPr lang="en-US" sz="3200" b="1" kern="0" dirty="0" err="1" smtClean="0">
                <a:ea typeface="Times New Roman"/>
                <a:cs typeface="Times New Roman"/>
              </a:rPr>
              <a:t>Centres</a:t>
            </a:r>
            <a:endParaRPr lang="en-US" sz="3200" b="1" kern="0" dirty="0">
              <a:ea typeface="Times New Roman"/>
              <a:cs typeface="Times New Roman"/>
            </a:endParaRPr>
          </a:p>
          <a:p>
            <a:pPr marL="457200" lvl="1" indent="0" algn="just">
              <a:lnSpc>
                <a:spcPct val="110000"/>
              </a:lnSpc>
              <a:spcBef>
                <a:spcPts val="1200"/>
              </a:spcBef>
              <a:buNone/>
            </a:pPr>
            <a:r>
              <a:rPr lang="en-US" sz="5800" b="1" kern="0" dirty="0" smtClean="0">
                <a:ea typeface="Times New Roman"/>
                <a:cs typeface="Times New Roman"/>
              </a:rPr>
              <a:t> </a:t>
            </a:r>
            <a:endParaRPr lang="en-ZW" sz="5800" b="1" kern="0" dirty="0">
              <a:ea typeface="Times New Roman"/>
              <a:cs typeface="Times New Roman"/>
            </a:endParaRPr>
          </a:p>
          <a:p>
            <a:pPr marL="0" marR="0" algn="just">
              <a:spcBef>
                <a:spcPts val="0"/>
              </a:spcBef>
              <a:spcAft>
                <a:spcPts val="0"/>
              </a:spcAft>
            </a:pPr>
            <a:r>
              <a:rPr lang="en-ZA" sz="3200" kern="0" dirty="0">
                <a:ea typeface="Times New Roman"/>
                <a:cs typeface="Times New Roman"/>
              </a:rPr>
              <a:t>A total of 144 ADC constructed in all 14 regions </a:t>
            </a:r>
          </a:p>
          <a:p>
            <a:pPr marL="0" marR="0" algn="just">
              <a:spcBef>
                <a:spcPts val="0"/>
              </a:spcBef>
              <a:spcAft>
                <a:spcPts val="0"/>
              </a:spcAft>
            </a:pPr>
            <a:r>
              <a:rPr lang="en-ZA" sz="3200" kern="0" dirty="0">
                <a:ea typeface="Times New Roman"/>
                <a:cs typeface="Times New Roman"/>
              </a:rPr>
              <a:t>ADCs provide advisory services and training on technical </a:t>
            </a:r>
            <a:r>
              <a:rPr lang="en-ZA" sz="3200" kern="0" dirty="0" smtClean="0">
                <a:ea typeface="Times New Roman"/>
                <a:cs typeface="Times New Roman"/>
              </a:rPr>
              <a:t>and</a:t>
            </a:r>
          </a:p>
          <a:p>
            <a:pPr marL="0" marR="0" indent="0" algn="just">
              <a:spcBef>
                <a:spcPts val="0"/>
              </a:spcBef>
              <a:spcAft>
                <a:spcPts val="0"/>
              </a:spcAft>
              <a:buNone/>
            </a:pPr>
            <a:r>
              <a:rPr lang="en-ZA" sz="3200" kern="0" dirty="0">
                <a:ea typeface="Times New Roman"/>
                <a:cs typeface="Times New Roman"/>
              </a:rPr>
              <a:t> </a:t>
            </a:r>
            <a:r>
              <a:rPr lang="en-ZA" sz="3200" kern="0" dirty="0" smtClean="0">
                <a:ea typeface="Times New Roman"/>
                <a:cs typeface="Times New Roman"/>
              </a:rPr>
              <a:t> </a:t>
            </a:r>
            <a:r>
              <a:rPr lang="en-ZA" sz="3200" kern="0" dirty="0">
                <a:ea typeface="Times New Roman"/>
                <a:cs typeface="Times New Roman"/>
              </a:rPr>
              <a:t>management skills to farmers</a:t>
            </a:r>
            <a:endParaRPr lang="en-ZW" sz="3200" kern="0" dirty="0">
              <a:ea typeface="Times New Roman"/>
              <a:cs typeface="Times New Roman"/>
            </a:endParaRPr>
          </a:p>
          <a:p>
            <a:endParaRPr lang="en-US" dirty="0"/>
          </a:p>
        </p:txBody>
      </p:sp>
    </p:spTree>
    <p:extLst>
      <p:ext uri="{BB962C8B-B14F-4D97-AF65-F5344CB8AC3E}">
        <p14:creationId xmlns:p14="http://schemas.microsoft.com/office/powerpoint/2010/main" val="76645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44" y="109415"/>
            <a:ext cx="10515600" cy="625231"/>
          </a:xfrm>
        </p:spPr>
        <p:txBody>
          <a:bodyPr>
            <a:normAutofit fontScale="90000"/>
          </a:bodyPr>
          <a:lstStyle/>
          <a:p>
            <a:pPr marL="228600" lvl="0" indent="-228600" algn="ctr">
              <a:spcBef>
                <a:spcPts val="1000"/>
              </a:spcBef>
            </a:pPr>
            <a:r>
              <a:rPr lang="en-ZW" sz="2800" b="1" dirty="0" smtClean="0">
                <a:solidFill>
                  <a:prstClr val="black"/>
                </a:solidFill>
                <a:latin typeface="Calibri" panose="020F0502020204030204"/>
              </a:rPr>
              <a:t/>
            </a:r>
            <a:br>
              <a:rPr lang="en-ZW" sz="2800" b="1" dirty="0" smtClean="0">
                <a:solidFill>
                  <a:prstClr val="black"/>
                </a:solidFill>
                <a:latin typeface="Calibri" panose="020F0502020204030204"/>
              </a:rPr>
            </a:br>
            <a:r>
              <a:rPr lang="en-ZW" sz="4000" b="1" dirty="0">
                <a:solidFill>
                  <a:prstClr val="black"/>
                </a:solidFill>
                <a:latin typeface="Calibri" panose="020F0502020204030204"/>
              </a:rPr>
              <a:t>Agrarian Reform(</a:t>
            </a:r>
            <a:r>
              <a:rPr lang="en-ZW" sz="4000" b="1" dirty="0" err="1">
                <a:solidFill>
                  <a:prstClr val="black"/>
                </a:solidFill>
                <a:latin typeface="Calibri" panose="020F0502020204030204"/>
              </a:rPr>
              <a:t>conti</a:t>
            </a:r>
            <a:r>
              <a:rPr lang="en-ZW" sz="4000" b="1" dirty="0" smtClean="0">
                <a:solidFill>
                  <a:prstClr val="black"/>
                </a:solidFill>
                <a:latin typeface="Calibri" panose="020F0502020204030204"/>
              </a:rPr>
              <a:t>)</a:t>
            </a:r>
            <a:r>
              <a:rPr lang="en-ZW" sz="2800" b="1" dirty="0">
                <a:solidFill>
                  <a:prstClr val="black"/>
                </a:solidFill>
                <a:latin typeface="Calibri" panose="020F0502020204030204"/>
              </a:rPr>
              <a:t/>
            </a:r>
            <a:br>
              <a:rPr lang="en-ZW" sz="2800" b="1" dirty="0">
                <a:solidFill>
                  <a:prstClr val="black"/>
                </a:solidFill>
                <a:latin typeface="Calibri" panose="020F0502020204030204"/>
              </a:rPr>
            </a:br>
            <a:endParaRPr lang="en-ZW" dirty="0"/>
          </a:p>
        </p:txBody>
      </p:sp>
      <p:sp>
        <p:nvSpPr>
          <p:cNvPr id="3" name="Content Placeholder 2"/>
          <p:cNvSpPr>
            <a:spLocks noGrp="1"/>
          </p:cNvSpPr>
          <p:nvPr>
            <p:ph idx="1"/>
          </p:nvPr>
        </p:nvSpPr>
        <p:spPr>
          <a:xfrm>
            <a:off x="838200" y="734646"/>
            <a:ext cx="10515600" cy="6033477"/>
          </a:xfrm>
        </p:spPr>
        <p:txBody>
          <a:bodyPr>
            <a:normAutofit fontScale="92500"/>
          </a:bodyPr>
          <a:lstStyle/>
          <a:p>
            <a:pPr marL="457200" marR="0" lvl="1" indent="0" algn="just">
              <a:lnSpc>
                <a:spcPct val="100000"/>
              </a:lnSpc>
              <a:spcBef>
                <a:spcPts val="1200"/>
              </a:spcBef>
              <a:spcAft>
                <a:spcPts val="0"/>
              </a:spcAft>
              <a:buNone/>
            </a:pPr>
            <a:r>
              <a:rPr lang="en-ZA" sz="3500" b="1" kern="0" dirty="0" smtClean="0">
                <a:ea typeface="Times New Roman"/>
                <a:cs typeface="Times New Roman"/>
              </a:rPr>
              <a:t>2.1.7 </a:t>
            </a:r>
            <a:r>
              <a:rPr lang="en-US" sz="3500" b="1" kern="0" dirty="0" smtClean="0">
                <a:ea typeface="Times New Roman"/>
                <a:cs typeface="Times New Roman"/>
              </a:rPr>
              <a:t>Agricultural </a:t>
            </a:r>
            <a:r>
              <a:rPr lang="en-US" sz="3500" b="1" kern="0" dirty="0">
                <a:ea typeface="Times New Roman"/>
                <a:cs typeface="Times New Roman"/>
              </a:rPr>
              <a:t>Research and Development</a:t>
            </a:r>
            <a:endParaRPr lang="en-ZW" sz="3500" b="1" kern="0" dirty="0">
              <a:ea typeface="Times New Roman"/>
              <a:cs typeface="Times New Roman"/>
            </a:endParaRPr>
          </a:p>
          <a:p>
            <a:pPr marL="0" marR="0" indent="0" algn="just">
              <a:lnSpc>
                <a:spcPct val="100000"/>
              </a:lnSpc>
              <a:spcBef>
                <a:spcPts val="0"/>
              </a:spcBef>
              <a:spcAft>
                <a:spcPts val="0"/>
              </a:spcAft>
              <a:buNone/>
            </a:pPr>
            <a:r>
              <a:rPr lang="en-ZA" sz="4600" b="1" kern="0" dirty="0">
                <a:ea typeface="Times New Roman"/>
                <a:cs typeface="Times New Roman"/>
              </a:rPr>
              <a:t> </a:t>
            </a:r>
            <a:endParaRPr lang="en-ZW" sz="3500" b="1" kern="0" dirty="0">
              <a:ea typeface="Times New Roman"/>
              <a:cs typeface="Times New Roman"/>
            </a:endParaRPr>
          </a:p>
          <a:p>
            <a:pPr marL="0" marR="0" algn="just">
              <a:lnSpc>
                <a:spcPct val="100000"/>
              </a:lnSpc>
              <a:spcBef>
                <a:spcPts val="0"/>
              </a:spcBef>
              <a:spcAft>
                <a:spcPts val="0"/>
              </a:spcAft>
            </a:pPr>
            <a:r>
              <a:rPr lang="en-ZA" sz="3500" kern="0" dirty="0" smtClean="0">
                <a:ea typeface="Times New Roman"/>
                <a:cs typeface="Times New Roman"/>
              </a:rPr>
              <a:t>MAWF is </a:t>
            </a:r>
            <a:r>
              <a:rPr lang="en-ZA" sz="3500" kern="0" dirty="0">
                <a:ea typeface="Times New Roman"/>
                <a:cs typeface="Times New Roman"/>
              </a:rPr>
              <a:t>engaged in the following research programmes </a:t>
            </a:r>
            <a:r>
              <a:rPr lang="en-ZA" sz="3500" kern="0" dirty="0" smtClean="0">
                <a:ea typeface="Times New Roman"/>
                <a:cs typeface="Times New Roman"/>
              </a:rPr>
              <a:t>and</a:t>
            </a:r>
          </a:p>
          <a:p>
            <a:pPr marL="0" marR="0" indent="0" algn="just">
              <a:lnSpc>
                <a:spcPct val="100000"/>
              </a:lnSpc>
              <a:spcBef>
                <a:spcPts val="0"/>
              </a:spcBef>
              <a:spcAft>
                <a:spcPts val="0"/>
              </a:spcAft>
              <a:buNone/>
            </a:pPr>
            <a:r>
              <a:rPr lang="en-ZA" sz="3500" kern="0" dirty="0">
                <a:ea typeface="Times New Roman"/>
                <a:cs typeface="Times New Roman"/>
              </a:rPr>
              <a:t> </a:t>
            </a:r>
            <a:r>
              <a:rPr lang="en-ZA" sz="3500" kern="0" dirty="0" smtClean="0">
                <a:ea typeface="Times New Roman"/>
                <a:cs typeface="Times New Roman"/>
              </a:rPr>
              <a:t>  </a:t>
            </a:r>
            <a:r>
              <a:rPr lang="en-ZA" sz="3500" kern="0" dirty="0">
                <a:ea typeface="Times New Roman"/>
                <a:cs typeface="Times New Roman"/>
              </a:rPr>
              <a:t>projects:  </a:t>
            </a:r>
            <a:endParaRPr lang="en-ZA" sz="3500" kern="0" dirty="0" smtClean="0">
              <a:ea typeface="Times New Roman"/>
              <a:cs typeface="Times New Roman"/>
            </a:endParaRPr>
          </a:p>
          <a:p>
            <a:pPr marL="0" marR="0" indent="0" algn="just">
              <a:lnSpc>
                <a:spcPct val="100000"/>
              </a:lnSpc>
              <a:spcBef>
                <a:spcPts val="0"/>
              </a:spcBef>
              <a:spcAft>
                <a:spcPts val="0"/>
              </a:spcAft>
              <a:buNone/>
            </a:pPr>
            <a:endParaRPr lang="en-ZW" sz="3600" kern="0" dirty="0">
              <a:ea typeface="Times New Roman"/>
              <a:cs typeface="Times New Roman"/>
            </a:endParaRPr>
          </a:p>
          <a:p>
            <a:pPr lvl="1" indent="-457200" algn="just">
              <a:lnSpc>
                <a:spcPct val="100000"/>
              </a:lnSpc>
              <a:spcBef>
                <a:spcPts val="0"/>
              </a:spcBef>
              <a:buFont typeface="Wingdings" panose="05000000000000000000" pitchFamily="2" charset="2"/>
              <a:buChar char="ü"/>
            </a:pPr>
            <a:r>
              <a:rPr lang="en-US" sz="3500" b="1" kern="0" dirty="0" smtClean="0">
                <a:ea typeface="Times New Roman"/>
                <a:cs typeface="Times New Roman"/>
              </a:rPr>
              <a:t>Crop </a:t>
            </a:r>
            <a:r>
              <a:rPr lang="en-US" sz="3500" b="1" kern="0" dirty="0">
                <a:ea typeface="Times New Roman"/>
                <a:cs typeface="Times New Roman"/>
              </a:rPr>
              <a:t>Production </a:t>
            </a:r>
            <a:r>
              <a:rPr lang="en-US" sz="3500" b="1" kern="0" dirty="0" smtClean="0">
                <a:ea typeface="Times New Roman"/>
                <a:cs typeface="Times New Roman"/>
              </a:rPr>
              <a:t>Research</a:t>
            </a:r>
          </a:p>
          <a:p>
            <a:pPr lvl="2" indent="-457200" algn="just">
              <a:lnSpc>
                <a:spcPct val="100000"/>
              </a:lnSpc>
              <a:spcBef>
                <a:spcPts val="0"/>
              </a:spcBef>
              <a:buFontTx/>
              <a:buChar char="-"/>
            </a:pPr>
            <a:r>
              <a:rPr lang="en-ZA" sz="3500" kern="0" dirty="0">
                <a:ea typeface="Times New Roman"/>
                <a:cs typeface="Times New Roman"/>
              </a:rPr>
              <a:t>Mutation breeding for </a:t>
            </a:r>
            <a:r>
              <a:rPr lang="en-ZA" sz="3500" kern="0" dirty="0" err="1">
                <a:ea typeface="Times New Roman"/>
                <a:cs typeface="Times New Roman"/>
              </a:rPr>
              <a:t>Supa</a:t>
            </a:r>
            <a:r>
              <a:rPr lang="en-ZA" sz="3500" kern="0" dirty="0">
                <a:ea typeface="Times New Roman"/>
                <a:cs typeface="Times New Roman"/>
              </a:rPr>
              <a:t> and Angola rice varieties improvement in Namibia</a:t>
            </a:r>
            <a:endParaRPr lang="en-ZW" sz="3500" kern="0" dirty="0">
              <a:ea typeface="Times New Roman"/>
              <a:cs typeface="Times New Roman"/>
            </a:endParaRPr>
          </a:p>
          <a:p>
            <a:pPr lvl="2" indent="-457200" algn="just">
              <a:lnSpc>
                <a:spcPct val="100000"/>
              </a:lnSpc>
              <a:spcBef>
                <a:spcPts val="0"/>
              </a:spcBef>
              <a:buFontTx/>
              <a:buChar char="-"/>
            </a:pPr>
            <a:r>
              <a:rPr lang="en-ZA" sz="3500" kern="0" dirty="0" smtClean="0">
                <a:ea typeface="Times New Roman"/>
                <a:cs typeface="Times New Roman"/>
              </a:rPr>
              <a:t>Developed and released high </a:t>
            </a:r>
            <a:r>
              <a:rPr lang="en-ZA" sz="3500" kern="0" dirty="0">
                <a:ea typeface="Times New Roman"/>
                <a:cs typeface="Times New Roman"/>
              </a:rPr>
              <a:t>yielding and drought resistant pearl </a:t>
            </a:r>
            <a:r>
              <a:rPr lang="en-ZA" sz="3500" kern="0" dirty="0" smtClean="0">
                <a:ea typeface="Times New Roman"/>
                <a:cs typeface="Times New Roman"/>
              </a:rPr>
              <a:t>millet, sorghum, </a:t>
            </a:r>
            <a:r>
              <a:rPr lang="en-ZA" sz="3500" kern="0" dirty="0">
                <a:ea typeface="Times New Roman"/>
                <a:cs typeface="Times New Roman"/>
              </a:rPr>
              <a:t>Bambara groundnut and </a:t>
            </a:r>
            <a:r>
              <a:rPr lang="en-ZA" sz="3500" kern="0" dirty="0" smtClean="0">
                <a:ea typeface="Times New Roman"/>
                <a:cs typeface="Times New Roman"/>
              </a:rPr>
              <a:t>Cowpea through mutation breeding</a:t>
            </a:r>
            <a:endParaRPr lang="en-ZA" sz="3500" kern="0" dirty="0">
              <a:ea typeface="Times New Roman"/>
              <a:cs typeface="Times New Roman"/>
            </a:endParaRPr>
          </a:p>
        </p:txBody>
      </p:sp>
    </p:spTree>
    <p:extLst>
      <p:ext uri="{BB962C8B-B14F-4D97-AF65-F5344CB8AC3E}">
        <p14:creationId xmlns:p14="http://schemas.microsoft.com/office/powerpoint/2010/main" val="1565045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601"/>
            <a:ext cx="10515600" cy="867507"/>
          </a:xfrm>
        </p:spPr>
        <p:txBody>
          <a:bodyPr>
            <a:normAutofit/>
          </a:bodyPr>
          <a:lstStyle/>
          <a:p>
            <a:pPr algn="ctr"/>
            <a:r>
              <a:rPr lang="en-ZW" sz="3600" b="1" dirty="0">
                <a:solidFill>
                  <a:prstClr val="black"/>
                </a:solidFill>
                <a:latin typeface="Calibri" panose="020F0502020204030204"/>
              </a:rPr>
              <a:t>Agrarian Reform</a:t>
            </a:r>
            <a:r>
              <a:rPr lang="en-ZW" sz="3600" b="1" dirty="0" smtClean="0">
                <a:solidFill>
                  <a:prstClr val="black"/>
                </a:solidFill>
                <a:latin typeface="Calibri" panose="020F0502020204030204"/>
              </a:rPr>
              <a:t>(</a:t>
            </a:r>
            <a:r>
              <a:rPr lang="en-ZW" sz="3600" b="1" dirty="0" err="1" smtClean="0">
                <a:solidFill>
                  <a:prstClr val="black"/>
                </a:solidFill>
                <a:latin typeface="Calibri" panose="020F0502020204030204"/>
              </a:rPr>
              <a:t>conti</a:t>
            </a:r>
            <a:r>
              <a:rPr lang="en-ZW" sz="3600" b="1" dirty="0">
                <a:solidFill>
                  <a:prstClr val="black"/>
                </a:solidFill>
                <a:latin typeface="Calibri" panose="020F0502020204030204"/>
              </a:rPr>
              <a:t>)</a:t>
            </a:r>
            <a:endParaRPr lang="en-US" sz="3600" dirty="0"/>
          </a:p>
        </p:txBody>
      </p:sp>
      <p:sp>
        <p:nvSpPr>
          <p:cNvPr id="3" name="Content Placeholder 2"/>
          <p:cNvSpPr>
            <a:spLocks noGrp="1"/>
          </p:cNvSpPr>
          <p:nvPr>
            <p:ph idx="1"/>
          </p:nvPr>
        </p:nvSpPr>
        <p:spPr>
          <a:xfrm>
            <a:off x="838200" y="1055077"/>
            <a:ext cx="10515600" cy="5121886"/>
          </a:xfrm>
        </p:spPr>
        <p:txBody>
          <a:bodyPr/>
          <a:lstStyle/>
          <a:p>
            <a:pPr marR="0" lvl="1" algn="just">
              <a:lnSpc>
                <a:spcPct val="100000"/>
              </a:lnSpc>
              <a:spcBef>
                <a:spcPts val="1200"/>
              </a:spcBef>
              <a:spcAft>
                <a:spcPts val="0"/>
              </a:spcAft>
              <a:buFont typeface="Wingdings" panose="05000000000000000000" pitchFamily="2" charset="2"/>
              <a:buChar char="ü"/>
            </a:pPr>
            <a:r>
              <a:rPr lang="en-US" sz="3200" b="1" kern="0" dirty="0">
                <a:ea typeface="Times New Roman"/>
                <a:cs typeface="Times New Roman"/>
              </a:rPr>
              <a:t>Livestock Production Research</a:t>
            </a:r>
            <a:endParaRPr lang="en-ZW" sz="3200" b="1" kern="0" dirty="0">
              <a:ea typeface="Times New Roman"/>
              <a:cs typeface="Times New Roman"/>
            </a:endParaRPr>
          </a:p>
          <a:p>
            <a:pPr lvl="2" indent="-457200" algn="just">
              <a:lnSpc>
                <a:spcPct val="100000"/>
              </a:lnSpc>
              <a:spcBef>
                <a:spcPts val="0"/>
              </a:spcBef>
              <a:buFontTx/>
              <a:buChar char="-"/>
            </a:pPr>
            <a:r>
              <a:rPr lang="en-ZA" sz="3200" kern="0" dirty="0">
                <a:ea typeface="Times New Roman"/>
                <a:cs typeface="Times New Roman"/>
              </a:rPr>
              <a:t>Improvement of milk production of indigenous Sanga cattle at </a:t>
            </a:r>
            <a:r>
              <a:rPr lang="en-ZA" sz="3200" kern="0" dirty="0" err="1">
                <a:ea typeface="Times New Roman"/>
                <a:cs typeface="Times New Roman"/>
              </a:rPr>
              <a:t>Sonop</a:t>
            </a:r>
            <a:r>
              <a:rPr lang="en-ZA" sz="3200" kern="0" dirty="0">
                <a:ea typeface="Times New Roman"/>
                <a:cs typeface="Times New Roman"/>
              </a:rPr>
              <a:t> Research Station.</a:t>
            </a:r>
            <a:endParaRPr lang="en-ZW" sz="3200" kern="0" dirty="0">
              <a:ea typeface="Times New Roman"/>
              <a:cs typeface="Times New Roman"/>
            </a:endParaRPr>
          </a:p>
          <a:p>
            <a:pPr lvl="2" indent="-457200" algn="just">
              <a:lnSpc>
                <a:spcPct val="100000"/>
              </a:lnSpc>
              <a:spcBef>
                <a:spcPts val="0"/>
              </a:spcBef>
              <a:buFontTx/>
              <a:buChar char="-"/>
            </a:pPr>
            <a:r>
              <a:rPr lang="en-ZA" sz="3200" kern="0" dirty="0">
                <a:ea typeface="Times New Roman"/>
                <a:cs typeface="Times New Roman"/>
              </a:rPr>
              <a:t>Multiplication strategy of the </a:t>
            </a:r>
            <a:r>
              <a:rPr lang="en-ZA" sz="3200" kern="0" dirty="0" err="1">
                <a:ea typeface="Times New Roman"/>
                <a:cs typeface="Times New Roman"/>
              </a:rPr>
              <a:t>Gellaper</a:t>
            </a:r>
            <a:r>
              <a:rPr lang="en-ZA" sz="3200" kern="0" dirty="0">
                <a:ea typeface="Times New Roman"/>
                <a:cs typeface="Times New Roman"/>
              </a:rPr>
              <a:t> sheep</a:t>
            </a:r>
            <a:endParaRPr lang="en-ZW" sz="3200" kern="0" dirty="0">
              <a:ea typeface="Times New Roman"/>
              <a:cs typeface="Times New Roman"/>
            </a:endParaRPr>
          </a:p>
          <a:p>
            <a:pPr lvl="2" indent="-457200" algn="just">
              <a:lnSpc>
                <a:spcPct val="100000"/>
              </a:lnSpc>
              <a:spcBef>
                <a:spcPts val="0"/>
              </a:spcBef>
              <a:buFontTx/>
              <a:buChar char="-"/>
            </a:pPr>
            <a:r>
              <a:rPr lang="en-ZA" sz="3200" kern="0" dirty="0">
                <a:ea typeface="Times New Roman"/>
                <a:cs typeface="Times New Roman"/>
              </a:rPr>
              <a:t>Investigation on the lethal gene in white </a:t>
            </a:r>
            <a:r>
              <a:rPr lang="en-ZA" sz="3200" kern="0" dirty="0" err="1">
                <a:ea typeface="Times New Roman"/>
                <a:cs typeface="Times New Roman"/>
              </a:rPr>
              <a:t>Swakara</a:t>
            </a:r>
            <a:r>
              <a:rPr lang="en-ZA" sz="3200" kern="0" dirty="0">
                <a:ea typeface="Times New Roman"/>
                <a:cs typeface="Times New Roman"/>
              </a:rPr>
              <a:t> sheep (Karakul) at </a:t>
            </a:r>
            <a:r>
              <a:rPr lang="en-ZA" sz="3200" kern="0" dirty="0" err="1">
                <a:ea typeface="Times New Roman"/>
                <a:cs typeface="Times New Roman"/>
              </a:rPr>
              <a:t>Gellap-Ost</a:t>
            </a:r>
            <a:r>
              <a:rPr lang="en-ZA" sz="3200" kern="0" dirty="0">
                <a:ea typeface="Times New Roman"/>
                <a:cs typeface="Times New Roman"/>
              </a:rPr>
              <a:t> Research Station</a:t>
            </a:r>
            <a:endParaRPr lang="en-ZW" sz="3200" kern="0" dirty="0">
              <a:ea typeface="Times New Roman"/>
              <a:cs typeface="Times New Roman"/>
            </a:endParaRPr>
          </a:p>
          <a:p>
            <a:pPr lvl="2" indent="-457200" algn="just">
              <a:lnSpc>
                <a:spcPct val="100000"/>
              </a:lnSpc>
              <a:spcBef>
                <a:spcPts val="0"/>
              </a:spcBef>
              <a:buFontTx/>
              <a:buChar char="-"/>
            </a:pPr>
            <a:r>
              <a:rPr lang="en-ZA" sz="3200" kern="0" dirty="0">
                <a:ea typeface="Times New Roman"/>
                <a:cs typeface="Times New Roman"/>
              </a:rPr>
              <a:t>Evaluation of carcass characteristics of the Namibian indigenous goats</a:t>
            </a:r>
            <a:endParaRPr lang="en-ZW" sz="3200" kern="0" dirty="0">
              <a:ea typeface="Times New Roman"/>
              <a:cs typeface="Times New Roman"/>
            </a:endParaRPr>
          </a:p>
          <a:p>
            <a:pPr marL="0" algn="just">
              <a:lnSpc>
                <a:spcPct val="100000"/>
              </a:lnSpc>
              <a:spcBef>
                <a:spcPts val="0"/>
              </a:spcBef>
            </a:pPr>
            <a:endParaRPr lang="en-ZW" sz="3600" kern="0" dirty="0">
              <a:ea typeface="Times New Roman"/>
              <a:cs typeface="Times New Roman"/>
            </a:endParaRPr>
          </a:p>
        </p:txBody>
      </p:sp>
    </p:spTree>
    <p:extLst>
      <p:ext uri="{BB962C8B-B14F-4D97-AF65-F5344CB8AC3E}">
        <p14:creationId xmlns:p14="http://schemas.microsoft.com/office/powerpoint/2010/main" val="146141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155"/>
            <a:ext cx="10515600" cy="765907"/>
          </a:xfrm>
        </p:spPr>
        <p:txBody>
          <a:bodyPr>
            <a:normAutofit/>
          </a:bodyPr>
          <a:lstStyle/>
          <a:p>
            <a:pPr algn="ctr"/>
            <a:r>
              <a:rPr lang="en-ZW" sz="3600" b="1" dirty="0">
                <a:solidFill>
                  <a:prstClr val="black"/>
                </a:solidFill>
                <a:latin typeface="Calibri" panose="020F0502020204030204"/>
              </a:rPr>
              <a:t>Agrarian Reform</a:t>
            </a:r>
            <a:r>
              <a:rPr lang="en-ZW" sz="3600" b="1" dirty="0" smtClean="0">
                <a:solidFill>
                  <a:prstClr val="black"/>
                </a:solidFill>
                <a:latin typeface="Calibri" panose="020F0502020204030204"/>
              </a:rPr>
              <a:t>(</a:t>
            </a:r>
            <a:r>
              <a:rPr lang="en-ZW" sz="3600" b="1" dirty="0" err="1" smtClean="0">
                <a:solidFill>
                  <a:prstClr val="black"/>
                </a:solidFill>
                <a:latin typeface="Calibri" panose="020F0502020204030204"/>
              </a:rPr>
              <a:t>conti</a:t>
            </a:r>
            <a:r>
              <a:rPr lang="en-ZW" sz="3600" b="1" dirty="0">
                <a:solidFill>
                  <a:prstClr val="black"/>
                </a:solidFill>
                <a:latin typeface="Calibri" panose="020F0502020204030204"/>
              </a:rPr>
              <a:t>)</a:t>
            </a:r>
            <a:endParaRPr lang="en-US" sz="3600" dirty="0"/>
          </a:p>
        </p:txBody>
      </p:sp>
      <p:sp>
        <p:nvSpPr>
          <p:cNvPr id="3" name="Content Placeholder 2"/>
          <p:cNvSpPr>
            <a:spLocks noGrp="1"/>
          </p:cNvSpPr>
          <p:nvPr>
            <p:ph idx="1"/>
          </p:nvPr>
        </p:nvSpPr>
        <p:spPr>
          <a:xfrm>
            <a:off x="838200" y="1000369"/>
            <a:ext cx="10515600" cy="5176594"/>
          </a:xfrm>
        </p:spPr>
        <p:txBody>
          <a:bodyPr>
            <a:normAutofit lnSpcReduction="10000"/>
          </a:bodyPr>
          <a:lstStyle/>
          <a:p>
            <a:pPr lvl="1" algn="just">
              <a:lnSpc>
                <a:spcPct val="100000"/>
              </a:lnSpc>
              <a:spcBef>
                <a:spcPts val="1200"/>
              </a:spcBef>
              <a:buFont typeface="Wingdings" panose="05000000000000000000" pitchFamily="2" charset="2"/>
              <a:buChar char="ü"/>
            </a:pPr>
            <a:r>
              <a:rPr lang="en-US" sz="3200" b="1" kern="0" dirty="0">
                <a:ea typeface="Times New Roman"/>
                <a:cs typeface="Times New Roman"/>
              </a:rPr>
              <a:t>Rangeland and Pasture Research</a:t>
            </a:r>
            <a:r>
              <a:rPr lang="en-ZA" sz="3200" kern="0" dirty="0">
                <a:ea typeface="Times New Roman"/>
                <a:cs typeface="Times New Roman"/>
              </a:rPr>
              <a:t> </a:t>
            </a:r>
            <a:endParaRPr lang="en-ZW" sz="3200" kern="0" dirty="0">
              <a:ea typeface="Times New Roman"/>
              <a:cs typeface="Times New Roman"/>
            </a:endParaRPr>
          </a:p>
          <a:p>
            <a:pPr lvl="2" indent="-457200" algn="just">
              <a:lnSpc>
                <a:spcPct val="100000"/>
              </a:lnSpc>
              <a:spcBef>
                <a:spcPts val="0"/>
              </a:spcBef>
              <a:buFontTx/>
              <a:buChar char="-"/>
            </a:pPr>
            <a:r>
              <a:rPr lang="en-ZA" sz="3200" kern="0" dirty="0">
                <a:ea typeface="Times New Roman"/>
                <a:cs typeface="Times New Roman"/>
              </a:rPr>
              <a:t>Fodder bank grazing system at </a:t>
            </a:r>
            <a:r>
              <a:rPr lang="en-ZA" sz="3200" kern="0" dirty="0" err="1">
                <a:ea typeface="Times New Roman"/>
                <a:cs typeface="Times New Roman"/>
              </a:rPr>
              <a:t>Sandveld</a:t>
            </a:r>
            <a:r>
              <a:rPr lang="en-ZA" sz="3200" kern="0" dirty="0">
                <a:ea typeface="Times New Roman"/>
                <a:cs typeface="Times New Roman"/>
              </a:rPr>
              <a:t> Research Station</a:t>
            </a:r>
            <a:endParaRPr lang="en-ZW" sz="3200" kern="0" dirty="0">
              <a:ea typeface="Times New Roman"/>
              <a:cs typeface="Times New Roman"/>
            </a:endParaRPr>
          </a:p>
          <a:p>
            <a:pPr lvl="2" indent="-457200" algn="just">
              <a:lnSpc>
                <a:spcPct val="100000"/>
              </a:lnSpc>
              <a:spcBef>
                <a:spcPts val="0"/>
              </a:spcBef>
              <a:buFontTx/>
              <a:buChar char="-"/>
            </a:pPr>
            <a:r>
              <a:rPr lang="en-ZA" sz="3200" kern="0" dirty="0">
                <a:ea typeface="Times New Roman"/>
                <a:cs typeface="Times New Roman"/>
              </a:rPr>
              <a:t>Browse Estimate by Canopy Volume (BECVOL) in Mopani Savannah</a:t>
            </a:r>
            <a:endParaRPr lang="en-ZW" sz="3200" kern="0" dirty="0">
              <a:ea typeface="Times New Roman"/>
              <a:cs typeface="Times New Roman"/>
            </a:endParaRPr>
          </a:p>
          <a:p>
            <a:pPr lvl="2" indent="-457200" algn="just">
              <a:lnSpc>
                <a:spcPct val="100000"/>
              </a:lnSpc>
              <a:spcBef>
                <a:spcPts val="0"/>
              </a:spcBef>
              <a:buFontTx/>
              <a:buChar char="-"/>
            </a:pPr>
            <a:r>
              <a:rPr lang="en-ZA" sz="3200" kern="0" dirty="0">
                <a:ea typeface="Times New Roman"/>
                <a:cs typeface="Times New Roman"/>
              </a:rPr>
              <a:t>Establishment of a cultivated pasture at </a:t>
            </a:r>
            <a:r>
              <a:rPr lang="en-ZA" sz="3200" kern="0" dirty="0" err="1">
                <a:ea typeface="Times New Roman"/>
                <a:cs typeface="Times New Roman"/>
              </a:rPr>
              <a:t>Okapya</a:t>
            </a:r>
            <a:r>
              <a:rPr lang="en-ZA" sz="3200" kern="0" dirty="0">
                <a:ea typeface="Times New Roman"/>
                <a:cs typeface="Times New Roman"/>
              </a:rPr>
              <a:t> Livestock Development Centre</a:t>
            </a:r>
            <a:endParaRPr lang="en-ZW" sz="3200" kern="0" dirty="0">
              <a:ea typeface="Times New Roman"/>
              <a:cs typeface="Times New Roman"/>
            </a:endParaRPr>
          </a:p>
          <a:p>
            <a:pPr lvl="2" indent="-457200" algn="just">
              <a:lnSpc>
                <a:spcPct val="100000"/>
              </a:lnSpc>
              <a:spcBef>
                <a:spcPts val="0"/>
              </a:spcBef>
              <a:buFontTx/>
              <a:buChar char="-"/>
            </a:pPr>
            <a:r>
              <a:rPr lang="en-ZA" sz="3200" kern="0" dirty="0">
                <a:ea typeface="Times New Roman"/>
                <a:cs typeface="Times New Roman"/>
              </a:rPr>
              <a:t>Forestry principles for sustainable wood harvesting, Northern Namibia.</a:t>
            </a:r>
            <a:endParaRPr lang="en-ZW" sz="3200" kern="0" dirty="0">
              <a:ea typeface="Times New Roman"/>
              <a:cs typeface="Times New Roman"/>
            </a:endParaRPr>
          </a:p>
          <a:p>
            <a:pPr lvl="2" indent="-457200" algn="just">
              <a:lnSpc>
                <a:spcPct val="100000"/>
              </a:lnSpc>
              <a:spcBef>
                <a:spcPts val="0"/>
              </a:spcBef>
              <a:buFontTx/>
              <a:buChar char="-"/>
            </a:pPr>
            <a:r>
              <a:rPr lang="en-ZA" sz="3200" kern="0" dirty="0">
                <a:ea typeface="Times New Roman"/>
                <a:cs typeface="Times New Roman"/>
              </a:rPr>
              <a:t>Gradual </a:t>
            </a:r>
            <a:r>
              <a:rPr lang="en-ZA" sz="3600" kern="0" dirty="0">
                <a:ea typeface="Times New Roman"/>
                <a:cs typeface="Times New Roman"/>
              </a:rPr>
              <a:t>thinning of woody plants to achieve Savannah equilibrium.</a:t>
            </a:r>
            <a:endParaRPr lang="en-ZW" sz="3600" kern="0" dirty="0">
              <a:ea typeface="Times New Roman"/>
              <a:cs typeface="Times New Roman"/>
            </a:endParaRPr>
          </a:p>
          <a:p>
            <a:endParaRPr lang="en-US" dirty="0"/>
          </a:p>
        </p:txBody>
      </p:sp>
    </p:spTree>
    <p:extLst>
      <p:ext uri="{BB962C8B-B14F-4D97-AF65-F5344CB8AC3E}">
        <p14:creationId xmlns:p14="http://schemas.microsoft.com/office/powerpoint/2010/main" val="426514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44" y="85969"/>
            <a:ext cx="10515600" cy="695569"/>
          </a:xfrm>
        </p:spPr>
        <p:txBody>
          <a:bodyPr>
            <a:noAutofit/>
          </a:bodyPr>
          <a:lstStyle/>
          <a:p>
            <a:pPr marL="228600" lvl="0" indent="-228600" algn="ctr">
              <a:spcBef>
                <a:spcPts val="1000"/>
              </a:spcBef>
            </a:pPr>
            <a:r>
              <a:rPr lang="en-ZW" sz="4000" b="1" dirty="0" smtClean="0">
                <a:solidFill>
                  <a:prstClr val="black"/>
                </a:solidFill>
                <a:latin typeface="Calibri" panose="020F0502020204030204"/>
              </a:rPr>
              <a:t/>
            </a:r>
            <a:br>
              <a:rPr lang="en-ZW" sz="4000" b="1" dirty="0" smtClean="0">
                <a:solidFill>
                  <a:prstClr val="black"/>
                </a:solidFill>
                <a:latin typeface="Calibri" panose="020F0502020204030204"/>
              </a:rPr>
            </a:br>
            <a:r>
              <a:rPr lang="en-ZW" sz="3600" b="1" dirty="0">
                <a:solidFill>
                  <a:prstClr val="black"/>
                </a:solidFill>
                <a:latin typeface="Calibri" panose="020F0502020204030204"/>
              </a:rPr>
              <a:t>Agrarian Reform(</a:t>
            </a:r>
            <a:r>
              <a:rPr lang="en-ZW" sz="3600" b="1" dirty="0" err="1">
                <a:solidFill>
                  <a:prstClr val="black"/>
                </a:solidFill>
                <a:latin typeface="Calibri" panose="020F0502020204030204"/>
              </a:rPr>
              <a:t>conti</a:t>
            </a:r>
            <a:r>
              <a:rPr lang="en-ZW" sz="3600" b="1" dirty="0" smtClean="0">
                <a:solidFill>
                  <a:prstClr val="black"/>
                </a:solidFill>
                <a:latin typeface="Calibri" panose="020F0502020204030204"/>
              </a:rPr>
              <a:t>)</a:t>
            </a:r>
            <a:r>
              <a:rPr lang="en-ZW" sz="4000" b="1" dirty="0">
                <a:solidFill>
                  <a:prstClr val="black"/>
                </a:solidFill>
                <a:latin typeface="Calibri" panose="020F0502020204030204"/>
              </a:rPr>
              <a:t/>
            </a:r>
            <a:br>
              <a:rPr lang="en-ZW" sz="4000" b="1" dirty="0">
                <a:solidFill>
                  <a:prstClr val="black"/>
                </a:solidFill>
                <a:latin typeface="Calibri" panose="020F0502020204030204"/>
              </a:rPr>
            </a:br>
            <a:endParaRPr lang="en-ZW" sz="4000" dirty="0"/>
          </a:p>
        </p:txBody>
      </p:sp>
      <p:sp>
        <p:nvSpPr>
          <p:cNvPr id="3" name="Content Placeholder 2"/>
          <p:cNvSpPr>
            <a:spLocks noGrp="1"/>
          </p:cNvSpPr>
          <p:nvPr>
            <p:ph idx="1"/>
          </p:nvPr>
        </p:nvSpPr>
        <p:spPr>
          <a:xfrm>
            <a:off x="838199" y="781538"/>
            <a:ext cx="11260015" cy="5994400"/>
          </a:xfrm>
        </p:spPr>
        <p:txBody>
          <a:bodyPr>
            <a:normAutofit fontScale="92500" lnSpcReduction="20000"/>
          </a:bodyPr>
          <a:lstStyle/>
          <a:p>
            <a:pPr marL="457200" marR="0" lvl="1" indent="0" algn="just">
              <a:lnSpc>
                <a:spcPct val="100000"/>
              </a:lnSpc>
              <a:spcBef>
                <a:spcPts val="1200"/>
              </a:spcBef>
              <a:spcAft>
                <a:spcPts val="0"/>
              </a:spcAft>
              <a:buNone/>
            </a:pPr>
            <a:r>
              <a:rPr lang="en-ZA" sz="3500" b="1" kern="0" dirty="0" smtClean="0">
                <a:ea typeface="Times New Roman"/>
                <a:cs typeface="Times New Roman"/>
              </a:rPr>
              <a:t>2.1.8 Improvement of </a:t>
            </a:r>
            <a:r>
              <a:rPr lang="en-ZA" sz="3500" b="1" kern="0" dirty="0">
                <a:ea typeface="Times New Roman"/>
                <a:cs typeface="Times New Roman"/>
              </a:rPr>
              <a:t>A</a:t>
            </a:r>
            <a:r>
              <a:rPr lang="en-ZA" sz="3500" b="1" kern="0" dirty="0" smtClean="0">
                <a:ea typeface="Times New Roman"/>
                <a:cs typeface="Times New Roman"/>
              </a:rPr>
              <a:t>nimal </a:t>
            </a:r>
            <a:r>
              <a:rPr lang="en-ZA" sz="3500" b="1" kern="0" dirty="0">
                <a:ea typeface="Times New Roman"/>
                <a:cs typeface="Times New Roman"/>
              </a:rPr>
              <a:t>H</a:t>
            </a:r>
            <a:r>
              <a:rPr lang="en-ZA" sz="3500" b="1" kern="0" dirty="0" smtClean="0">
                <a:ea typeface="Times New Roman"/>
                <a:cs typeface="Times New Roman"/>
              </a:rPr>
              <a:t>ealth</a:t>
            </a:r>
            <a:endParaRPr lang="en-ZW" sz="3500" b="1" kern="0" dirty="0" smtClean="0">
              <a:ea typeface="Times New Roman"/>
              <a:cs typeface="Times New Roman"/>
            </a:endParaRPr>
          </a:p>
          <a:p>
            <a:pPr marL="0" marR="0" indent="0" algn="just">
              <a:lnSpc>
                <a:spcPct val="100000"/>
              </a:lnSpc>
              <a:spcBef>
                <a:spcPts val="0"/>
              </a:spcBef>
              <a:spcAft>
                <a:spcPts val="0"/>
              </a:spcAft>
              <a:buNone/>
            </a:pPr>
            <a:endParaRPr lang="en-ZW" sz="3600" b="1" kern="0" dirty="0" smtClean="0">
              <a:ea typeface="Times New Roman"/>
              <a:cs typeface="Times New Roman"/>
            </a:endParaRPr>
          </a:p>
          <a:p>
            <a:pPr algn="just">
              <a:lnSpc>
                <a:spcPct val="100000"/>
              </a:lnSpc>
              <a:spcBef>
                <a:spcPts val="0"/>
              </a:spcBef>
            </a:pPr>
            <a:r>
              <a:rPr lang="en-ZA" sz="3500" kern="0" dirty="0" smtClean="0">
                <a:ea typeface="Times New Roman"/>
                <a:cs typeface="Times New Roman"/>
              </a:rPr>
              <a:t>To improve marketing of livestock north of the VCF, MAWF undertook the following:</a:t>
            </a:r>
          </a:p>
          <a:p>
            <a:pPr lvl="1" algn="just">
              <a:lnSpc>
                <a:spcPct val="100000"/>
              </a:lnSpc>
              <a:spcBef>
                <a:spcPts val="0"/>
              </a:spcBef>
              <a:buFontTx/>
              <a:buChar char="-"/>
            </a:pPr>
            <a:r>
              <a:rPr lang="en-ZA" sz="3500" kern="0" dirty="0" smtClean="0">
                <a:ea typeface="Times New Roman"/>
                <a:cs typeface="Times New Roman"/>
              </a:rPr>
              <a:t>Annual vaccination and tagging 88% of 1,6 million cattle against FMD and CBPP  </a:t>
            </a:r>
          </a:p>
          <a:p>
            <a:pPr lvl="1" algn="just">
              <a:lnSpc>
                <a:spcPct val="100000"/>
              </a:lnSpc>
              <a:spcBef>
                <a:spcPts val="0"/>
              </a:spcBef>
              <a:buFontTx/>
              <a:buChar char="-"/>
            </a:pPr>
            <a:r>
              <a:rPr lang="en-ZA" sz="3500" kern="0" dirty="0" smtClean="0">
                <a:ea typeface="Times New Roman"/>
                <a:cs typeface="Times New Roman"/>
              </a:rPr>
              <a:t>Constructed veterinary clinics at </a:t>
            </a:r>
            <a:r>
              <a:rPr lang="en-ZA" sz="3500" kern="0" dirty="0" err="1" smtClean="0">
                <a:ea typeface="Times New Roman"/>
                <a:cs typeface="Times New Roman"/>
              </a:rPr>
              <a:t>Outapi</a:t>
            </a:r>
            <a:r>
              <a:rPr lang="en-ZA" sz="3500" kern="0" dirty="0" smtClean="0">
                <a:ea typeface="Times New Roman"/>
                <a:cs typeface="Times New Roman"/>
              </a:rPr>
              <a:t>, </a:t>
            </a:r>
            <a:r>
              <a:rPr lang="en-ZA" sz="3500" kern="0" dirty="0" err="1" smtClean="0">
                <a:ea typeface="Times New Roman"/>
                <a:cs typeface="Times New Roman"/>
              </a:rPr>
              <a:t>Eenhana</a:t>
            </a:r>
            <a:r>
              <a:rPr lang="en-ZA" sz="3500" kern="0" dirty="0" smtClean="0">
                <a:ea typeface="Times New Roman"/>
                <a:cs typeface="Times New Roman"/>
              </a:rPr>
              <a:t>, </a:t>
            </a:r>
            <a:r>
              <a:rPr lang="en-ZA" sz="3500" kern="0" dirty="0" err="1" smtClean="0">
                <a:ea typeface="Times New Roman"/>
                <a:cs typeface="Times New Roman"/>
              </a:rPr>
              <a:t>Omuthiya</a:t>
            </a:r>
            <a:r>
              <a:rPr lang="en-ZA" sz="3500" kern="0" dirty="0" smtClean="0">
                <a:ea typeface="Times New Roman"/>
                <a:cs typeface="Times New Roman"/>
              </a:rPr>
              <a:t>, </a:t>
            </a:r>
            <a:r>
              <a:rPr lang="en-ZA" sz="3500" kern="0" dirty="0" err="1" smtClean="0">
                <a:ea typeface="Times New Roman"/>
                <a:cs typeface="Times New Roman"/>
              </a:rPr>
              <a:t>Okakarara</a:t>
            </a:r>
            <a:r>
              <a:rPr lang="en-ZA" sz="3500" kern="0" dirty="0" smtClean="0">
                <a:ea typeface="Times New Roman"/>
                <a:cs typeface="Times New Roman"/>
              </a:rPr>
              <a:t> and </a:t>
            </a:r>
            <a:r>
              <a:rPr lang="en-ZA" sz="3500" kern="0" dirty="0" err="1" smtClean="0">
                <a:ea typeface="Times New Roman"/>
                <a:cs typeface="Times New Roman"/>
              </a:rPr>
              <a:t>Epukiro</a:t>
            </a:r>
            <a:endParaRPr lang="en-ZA" sz="3500" kern="0" dirty="0" smtClean="0">
              <a:ea typeface="Times New Roman"/>
              <a:cs typeface="Times New Roman"/>
            </a:endParaRPr>
          </a:p>
          <a:p>
            <a:pPr lvl="1" algn="just">
              <a:lnSpc>
                <a:spcPct val="100000"/>
              </a:lnSpc>
              <a:spcBef>
                <a:spcPts val="0"/>
              </a:spcBef>
              <a:buFontTx/>
              <a:buChar char="-"/>
            </a:pPr>
            <a:r>
              <a:rPr lang="en-ZA" sz="3500" kern="0" dirty="0" smtClean="0">
                <a:ea typeface="Times New Roman"/>
                <a:cs typeface="Times New Roman"/>
              </a:rPr>
              <a:t>Constructed 4,200 </a:t>
            </a:r>
            <a:r>
              <a:rPr lang="en-ZA" sz="3500" kern="0" dirty="0" err="1" smtClean="0">
                <a:ea typeface="Times New Roman"/>
                <a:cs typeface="Times New Roman"/>
              </a:rPr>
              <a:t>crushpens</a:t>
            </a:r>
            <a:r>
              <a:rPr lang="en-ZA" sz="3500" kern="0" dirty="0" smtClean="0">
                <a:ea typeface="Times New Roman"/>
                <a:cs typeface="Times New Roman"/>
              </a:rPr>
              <a:t> </a:t>
            </a:r>
          </a:p>
          <a:p>
            <a:pPr lvl="1" algn="just">
              <a:lnSpc>
                <a:spcPct val="100000"/>
              </a:lnSpc>
              <a:spcBef>
                <a:spcPts val="0"/>
              </a:spcBef>
              <a:buFontTx/>
              <a:buChar char="-"/>
            </a:pPr>
            <a:r>
              <a:rPr lang="en-ZA" sz="3500" kern="0" dirty="0" smtClean="0">
                <a:ea typeface="Times New Roman"/>
                <a:cs typeface="Times New Roman"/>
              </a:rPr>
              <a:t>Constructed 54 Veterinary Rural Extension </a:t>
            </a:r>
            <a:r>
              <a:rPr lang="en-ZA" sz="3500" kern="0" dirty="0" err="1" smtClean="0">
                <a:ea typeface="Times New Roman"/>
                <a:cs typeface="Times New Roman"/>
              </a:rPr>
              <a:t>Centers</a:t>
            </a:r>
            <a:endParaRPr lang="en-ZA" sz="3500" kern="0" dirty="0" smtClean="0">
              <a:ea typeface="Times New Roman"/>
              <a:cs typeface="Times New Roman"/>
            </a:endParaRPr>
          </a:p>
          <a:p>
            <a:pPr lvl="1" algn="just">
              <a:lnSpc>
                <a:spcPct val="100000"/>
              </a:lnSpc>
              <a:spcBef>
                <a:spcPts val="0"/>
              </a:spcBef>
              <a:buFontTx/>
              <a:buChar char="-"/>
            </a:pPr>
            <a:r>
              <a:rPr lang="en-ZA" sz="3500" kern="0" dirty="0" smtClean="0">
                <a:ea typeface="Times New Roman"/>
                <a:cs typeface="Times New Roman"/>
              </a:rPr>
              <a:t>Constructed border offices, houses and animal handling facilities at </a:t>
            </a:r>
            <a:r>
              <a:rPr lang="en-ZA" sz="3500" kern="0" dirty="0" err="1" smtClean="0">
                <a:ea typeface="Times New Roman"/>
                <a:cs typeface="Times New Roman"/>
              </a:rPr>
              <a:t>Ariamvlei</a:t>
            </a:r>
            <a:r>
              <a:rPr lang="en-ZA" sz="3500" kern="0" dirty="0" smtClean="0">
                <a:ea typeface="Times New Roman"/>
                <a:cs typeface="Times New Roman"/>
              </a:rPr>
              <a:t>, </a:t>
            </a:r>
            <a:r>
              <a:rPr lang="en-ZA" sz="3500" kern="0" dirty="0" err="1" smtClean="0">
                <a:ea typeface="Times New Roman"/>
                <a:cs typeface="Times New Roman"/>
              </a:rPr>
              <a:t>Noordoewer</a:t>
            </a:r>
            <a:r>
              <a:rPr lang="en-ZA" sz="3500" kern="0" dirty="0" smtClean="0">
                <a:ea typeface="Times New Roman"/>
                <a:cs typeface="Times New Roman"/>
              </a:rPr>
              <a:t>, </a:t>
            </a:r>
            <a:r>
              <a:rPr lang="en-ZA" sz="3500" kern="0" dirty="0" err="1" smtClean="0">
                <a:ea typeface="Times New Roman"/>
                <a:cs typeface="Times New Roman"/>
              </a:rPr>
              <a:t>Buitepos</a:t>
            </a:r>
            <a:r>
              <a:rPr lang="en-ZA" sz="3500" kern="0" dirty="0" smtClean="0">
                <a:ea typeface="Times New Roman"/>
                <a:cs typeface="Times New Roman"/>
              </a:rPr>
              <a:t>, </a:t>
            </a:r>
            <a:r>
              <a:rPr lang="en-ZA" sz="3500" kern="0" dirty="0" err="1" smtClean="0">
                <a:ea typeface="Times New Roman"/>
                <a:cs typeface="Times New Roman"/>
              </a:rPr>
              <a:t>Oshikango</a:t>
            </a:r>
            <a:r>
              <a:rPr lang="en-ZA" sz="3500" kern="0" dirty="0" smtClean="0">
                <a:ea typeface="Times New Roman"/>
                <a:cs typeface="Times New Roman"/>
              </a:rPr>
              <a:t>, </a:t>
            </a:r>
            <a:r>
              <a:rPr lang="en-ZA" sz="3500" kern="0" dirty="0" err="1" smtClean="0">
                <a:ea typeface="Times New Roman"/>
                <a:cs typeface="Times New Roman"/>
              </a:rPr>
              <a:t>Mahenene</a:t>
            </a:r>
            <a:r>
              <a:rPr lang="en-ZA" sz="3500" kern="0" dirty="0" smtClean="0">
                <a:ea typeface="Times New Roman"/>
                <a:cs typeface="Times New Roman"/>
              </a:rPr>
              <a:t>, </a:t>
            </a:r>
            <a:r>
              <a:rPr lang="en-ZA" sz="3500" kern="0" dirty="0" err="1" smtClean="0">
                <a:ea typeface="Times New Roman"/>
                <a:cs typeface="Times New Roman"/>
              </a:rPr>
              <a:t>Kasamane</a:t>
            </a:r>
            <a:r>
              <a:rPr lang="en-ZA" sz="3500" kern="0" dirty="0" smtClean="0">
                <a:ea typeface="Times New Roman"/>
                <a:cs typeface="Times New Roman"/>
              </a:rPr>
              <a:t>, </a:t>
            </a:r>
            <a:r>
              <a:rPr lang="en-ZA" sz="3500" kern="0" dirty="0" err="1" smtClean="0">
                <a:ea typeface="Times New Roman"/>
                <a:cs typeface="Times New Roman"/>
              </a:rPr>
              <a:t>Katwitwi</a:t>
            </a:r>
            <a:r>
              <a:rPr lang="en-ZA" sz="3500" kern="0" dirty="0" smtClean="0">
                <a:ea typeface="Times New Roman"/>
                <a:cs typeface="Times New Roman"/>
              </a:rPr>
              <a:t>, </a:t>
            </a:r>
            <a:r>
              <a:rPr lang="en-ZA" sz="3500" kern="0" dirty="0" err="1" smtClean="0">
                <a:ea typeface="Times New Roman"/>
                <a:cs typeface="Times New Roman"/>
              </a:rPr>
              <a:t>Wenela</a:t>
            </a:r>
            <a:r>
              <a:rPr lang="en-ZA" sz="3500" kern="0" dirty="0" smtClean="0">
                <a:ea typeface="Times New Roman"/>
                <a:cs typeface="Times New Roman"/>
              </a:rPr>
              <a:t>, </a:t>
            </a:r>
            <a:r>
              <a:rPr lang="en-ZA" sz="3500" kern="0" dirty="0" err="1" smtClean="0">
                <a:ea typeface="Times New Roman"/>
                <a:cs typeface="Times New Roman"/>
              </a:rPr>
              <a:t>Swaartbooidrift</a:t>
            </a:r>
            <a:r>
              <a:rPr lang="en-ZA" sz="3500" kern="0" dirty="0" smtClean="0">
                <a:ea typeface="Times New Roman"/>
                <a:cs typeface="Times New Roman"/>
              </a:rPr>
              <a:t>, </a:t>
            </a:r>
            <a:r>
              <a:rPr lang="en-ZA" sz="3500" kern="0" dirty="0" err="1" smtClean="0">
                <a:ea typeface="Times New Roman"/>
                <a:cs typeface="Times New Roman"/>
              </a:rPr>
              <a:t>Oronditi</a:t>
            </a:r>
            <a:r>
              <a:rPr lang="en-ZA" sz="3500" kern="0" dirty="0" smtClean="0">
                <a:ea typeface="Times New Roman"/>
                <a:cs typeface="Times New Roman"/>
              </a:rPr>
              <a:t> and </a:t>
            </a:r>
            <a:r>
              <a:rPr lang="en-ZA" sz="3500" kern="0" dirty="0" err="1" smtClean="0">
                <a:ea typeface="Times New Roman"/>
                <a:cs typeface="Times New Roman"/>
              </a:rPr>
              <a:t>Dobe</a:t>
            </a:r>
            <a:r>
              <a:rPr lang="en-ZA" sz="3500" kern="0" dirty="0" smtClean="0">
                <a:ea typeface="Times New Roman"/>
                <a:cs typeface="Times New Roman"/>
              </a:rPr>
              <a:t>.</a:t>
            </a:r>
          </a:p>
        </p:txBody>
      </p:sp>
    </p:spTree>
    <p:extLst>
      <p:ext uri="{BB962C8B-B14F-4D97-AF65-F5344CB8AC3E}">
        <p14:creationId xmlns:p14="http://schemas.microsoft.com/office/powerpoint/2010/main" val="4081994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232"/>
            <a:ext cx="10515600" cy="992554"/>
          </a:xfrm>
        </p:spPr>
        <p:txBody>
          <a:bodyPr>
            <a:normAutofit/>
          </a:bodyPr>
          <a:lstStyle/>
          <a:p>
            <a:pPr algn="ctr"/>
            <a:r>
              <a:rPr lang="en-ZW" sz="3600" b="1" dirty="0">
                <a:solidFill>
                  <a:prstClr val="black"/>
                </a:solidFill>
                <a:latin typeface="Calibri" panose="020F0502020204030204"/>
              </a:rPr>
              <a:t>Agrarian Reform</a:t>
            </a:r>
            <a:r>
              <a:rPr lang="en-ZW" sz="3600" b="1" dirty="0" smtClean="0">
                <a:solidFill>
                  <a:prstClr val="black"/>
                </a:solidFill>
                <a:latin typeface="Calibri" panose="020F0502020204030204"/>
              </a:rPr>
              <a:t>(</a:t>
            </a:r>
            <a:r>
              <a:rPr lang="en-ZW" sz="3600" b="1" dirty="0" err="1" smtClean="0">
                <a:solidFill>
                  <a:prstClr val="black"/>
                </a:solidFill>
                <a:latin typeface="Calibri" panose="020F0502020204030204"/>
              </a:rPr>
              <a:t>conti</a:t>
            </a:r>
            <a:r>
              <a:rPr lang="en-ZW" sz="3600" b="1" dirty="0">
                <a:solidFill>
                  <a:prstClr val="black"/>
                </a:solidFill>
                <a:latin typeface="Calibri" panose="020F0502020204030204"/>
              </a:rPr>
              <a:t>)</a:t>
            </a:r>
            <a:endParaRPr lang="en-US" sz="3600" dirty="0"/>
          </a:p>
        </p:txBody>
      </p:sp>
      <p:pic>
        <p:nvPicPr>
          <p:cNvPr id="6" name="Picture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0518" y="1109786"/>
            <a:ext cx="7646343" cy="534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7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431" y="83771"/>
            <a:ext cx="10515600" cy="635245"/>
          </a:xfrm>
        </p:spPr>
        <p:txBody>
          <a:bodyPr>
            <a:normAutofit/>
          </a:bodyPr>
          <a:lstStyle/>
          <a:p>
            <a:pPr algn="ctr"/>
            <a:r>
              <a:rPr lang="en-ZW" sz="3600" b="1" dirty="0" smtClean="0"/>
              <a:t>PRESENTATION OUTLINE</a:t>
            </a:r>
            <a:endParaRPr lang="en-ZW" sz="3600" b="1" dirty="0"/>
          </a:p>
        </p:txBody>
      </p:sp>
      <p:sp>
        <p:nvSpPr>
          <p:cNvPr id="3" name="Content Placeholder 2"/>
          <p:cNvSpPr>
            <a:spLocks noGrp="1"/>
          </p:cNvSpPr>
          <p:nvPr>
            <p:ph idx="1"/>
          </p:nvPr>
        </p:nvSpPr>
        <p:spPr>
          <a:xfrm>
            <a:off x="814754" y="633046"/>
            <a:ext cx="10515600" cy="6142892"/>
          </a:xfrm>
        </p:spPr>
        <p:txBody>
          <a:bodyPr>
            <a:normAutofit fontScale="25000" lnSpcReduction="20000"/>
          </a:bodyPr>
          <a:lstStyle/>
          <a:p>
            <a:pPr marL="0" indent="0">
              <a:buNone/>
            </a:pPr>
            <a:endParaRPr lang="en-ZW" dirty="0" smtClean="0"/>
          </a:p>
          <a:p>
            <a:pPr marL="0" indent="0">
              <a:buNone/>
            </a:pPr>
            <a:r>
              <a:rPr lang="en-ZW" sz="12800" dirty="0" smtClean="0"/>
              <a:t>1.  </a:t>
            </a:r>
            <a:r>
              <a:rPr lang="en-ZW" sz="12800" dirty="0"/>
              <a:t>State of Namibian Agriculture by </a:t>
            </a:r>
            <a:r>
              <a:rPr lang="en-ZW" sz="12800" dirty="0" smtClean="0"/>
              <a:t>1991</a:t>
            </a:r>
          </a:p>
          <a:p>
            <a:pPr marL="0" indent="0">
              <a:buNone/>
            </a:pPr>
            <a:r>
              <a:rPr lang="en-ZW" sz="12800" dirty="0" smtClean="0"/>
              <a:t>2. Focus Issues</a:t>
            </a:r>
          </a:p>
          <a:p>
            <a:pPr marL="457200" lvl="1" indent="0">
              <a:buNone/>
            </a:pPr>
            <a:r>
              <a:rPr lang="en-ZW" sz="12800" dirty="0"/>
              <a:t>2</a:t>
            </a:r>
            <a:r>
              <a:rPr lang="en-ZW" sz="12800" dirty="0" smtClean="0"/>
              <a:t>.1 Agrarian reform</a:t>
            </a:r>
          </a:p>
          <a:p>
            <a:pPr marL="457200" lvl="1" indent="0">
              <a:buNone/>
            </a:pPr>
            <a:r>
              <a:rPr lang="en-ZW" sz="12800" dirty="0"/>
              <a:t>2</a:t>
            </a:r>
            <a:r>
              <a:rPr lang="en-ZW" sz="12800" dirty="0" smtClean="0"/>
              <a:t>.2 Veterinary Cordon Fence</a:t>
            </a:r>
          </a:p>
          <a:p>
            <a:pPr marL="457200" lvl="1" indent="0">
              <a:buNone/>
            </a:pPr>
            <a:r>
              <a:rPr lang="en-ZW" sz="12800" dirty="0"/>
              <a:t>2</a:t>
            </a:r>
            <a:r>
              <a:rPr lang="en-ZW" sz="12800" dirty="0" smtClean="0"/>
              <a:t>.3 Support to farmers</a:t>
            </a:r>
          </a:p>
          <a:p>
            <a:pPr marL="0" lvl="0" indent="0">
              <a:buNone/>
            </a:pPr>
            <a:r>
              <a:rPr lang="en-US" sz="12800" dirty="0"/>
              <a:t>3</a:t>
            </a:r>
            <a:r>
              <a:rPr lang="en-US" sz="12800" dirty="0" smtClean="0"/>
              <a:t>. Challenges</a:t>
            </a:r>
          </a:p>
          <a:p>
            <a:pPr marL="0" lvl="0" indent="0">
              <a:buNone/>
            </a:pPr>
            <a:r>
              <a:rPr lang="en-US" sz="12800" dirty="0" smtClean="0"/>
              <a:t>          3.1 </a:t>
            </a:r>
            <a:r>
              <a:rPr lang="en-ZW" sz="12800" dirty="0"/>
              <a:t>Agrarian reform</a:t>
            </a:r>
            <a:endParaRPr lang="en-US" sz="12800" dirty="0" smtClean="0"/>
          </a:p>
          <a:p>
            <a:pPr marL="0" lvl="0" indent="0">
              <a:buNone/>
            </a:pPr>
            <a:r>
              <a:rPr lang="en-US" sz="12800" dirty="0" smtClean="0"/>
              <a:t>          3.2 </a:t>
            </a:r>
            <a:r>
              <a:rPr lang="en-ZW" sz="12800" dirty="0"/>
              <a:t>Veterinary Cordon Fence</a:t>
            </a:r>
            <a:endParaRPr lang="en-US" sz="12800" dirty="0" smtClean="0"/>
          </a:p>
          <a:p>
            <a:pPr marL="0" indent="0">
              <a:buNone/>
            </a:pPr>
            <a:r>
              <a:rPr lang="en-US" sz="12800" dirty="0" smtClean="0"/>
              <a:t>          3.3 </a:t>
            </a:r>
            <a:r>
              <a:rPr lang="en-ZW" sz="12800" dirty="0"/>
              <a:t>Support to </a:t>
            </a:r>
            <a:r>
              <a:rPr lang="en-ZW" sz="12800" dirty="0" smtClean="0"/>
              <a:t>farmers</a:t>
            </a:r>
            <a:endParaRPr lang="en-US" sz="6700" dirty="0" smtClean="0"/>
          </a:p>
          <a:p>
            <a:pPr marL="0" lvl="0" indent="0">
              <a:buNone/>
            </a:pPr>
            <a:r>
              <a:rPr lang="en-US" sz="12800" dirty="0" smtClean="0"/>
              <a:t>4.Recommendations</a:t>
            </a:r>
          </a:p>
          <a:p>
            <a:pPr marL="0" lvl="0" indent="0">
              <a:buNone/>
            </a:pPr>
            <a:r>
              <a:rPr lang="en-US" sz="12800" dirty="0" smtClean="0"/>
              <a:t>          4.1 </a:t>
            </a:r>
            <a:r>
              <a:rPr lang="en-ZW" sz="12800" dirty="0"/>
              <a:t>Agrarian reform</a:t>
            </a:r>
            <a:endParaRPr lang="en-US" sz="12800" dirty="0" smtClean="0"/>
          </a:p>
          <a:p>
            <a:pPr marL="0" lvl="0" indent="0">
              <a:buNone/>
            </a:pPr>
            <a:r>
              <a:rPr lang="en-US" sz="12800" dirty="0" smtClean="0"/>
              <a:t>          4.2 </a:t>
            </a:r>
            <a:r>
              <a:rPr lang="en-ZW" sz="12800" dirty="0"/>
              <a:t>Veterinary Cordon Fence</a:t>
            </a:r>
            <a:endParaRPr lang="en-US" sz="12800" dirty="0" smtClean="0"/>
          </a:p>
          <a:p>
            <a:pPr marL="0" indent="0">
              <a:buNone/>
            </a:pPr>
            <a:r>
              <a:rPr lang="en-US" sz="12800" dirty="0" smtClean="0"/>
              <a:t>          4.3 </a:t>
            </a:r>
            <a:r>
              <a:rPr lang="en-ZW" sz="12800" dirty="0"/>
              <a:t>Support to farmers</a:t>
            </a:r>
          </a:p>
          <a:p>
            <a:pPr marL="0" lvl="0" indent="0">
              <a:buNone/>
            </a:pPr>
            <a:endParaRPr lang="en-ZW" dirty="0"/>
          </a:p>
          <a:p>
            <a:pPr marL="0" indent="0">
              <a:buNone/>
            </a:pPr>
            <a:r>
              <a:rPr lang="en-US" dirty="0"/>
              <a:t> </a:t>
            </a:r>
            <a:endParaRPr lang="en-ZW" dirty="0"/>
          </a:p>
          <a:p>
            <a:pPr lvl="0"/>
            <a:endParaRPr lang="en-ZW" b="1" dirty="0"/>
          </a:p>
          <a:p>
            <a:endParaRPr lang="en-ZW" dirty="0"/>
          </a:p>
          <a:p>
            <a:endParaRPr lang="en-ZW" dirty="0"/>
          </a:p>
          <a:p>
            <a:endParaRPr lang="en-ZW" dirty="0"/>
          </a:p>
        </p:txBody>
      </p:sp>
    </p:spTree>
    <p:extLst>
      <p:ext uri="{BB962C8B-B14F-4D97-AF65-F5344CB8AC3E}">
        <p14:creationId xmlns:p14="http://schemas.microsoft.com/office/powerpoint/2010/main" val="2967715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600"/>
            <a:ext cx="10515600" cy="640862"/>
          </a:xfrm>
        </p:spPr>
        <p:txBody>
          <a:bodyPr>
            <a:normAutofit/>
          </a:bodyPr>
          <a:lstStyle/>
          <a:p>
            <a:pPr algn="ctr"/>
            <a:r>
              <a:rPr lang="en-ZW" sz="3600" b="1" dirty="0">
                <a:solidFill>
                  <a:prstClr val="black"/>
                </a:solidFill>
                <a:latin typeface="Calibri" panose="020F0502020204030204"/>
              </a:rPr>
              <a:t>Agrarian Reform</a:t>
            </a:r>
            <a:r>
              <a:rPr lang="en-ZW" sz="3600" b="1" dirty="0" smtClean="0">
                <a:solidFill>
                  <a:prstClr val="black"/>
                </a:solidFill>
                <a:latin typeface="Calibri" panose="020F0502020204030204"/>
              </a:rPr>
              <a:t>(</a:t>
            </a:r>
            <a:r>
              <a:rPr lang="en-ZW" sz="3600" b="1" dirty="0" err="1" smtClean="0">
                <a:solidFill>
                  <a:prstClr val="black"/>
                </a:solidFill>
                <a:latin typeface="Calibri" panose="020F0502020204030204"/>
              </a:rPr>
              <a:t>conti</a:t>
            </a:r>
            <a:r>
              <a:rPr lang="en-ZW" sz="3600" b="1" dirty="0">
                <a:solidFill>
                  <a:prstClr val="black"/>
                </a:solidFill>
                <a:latin typeface="Calibri" panose="020F0502020204030204"/>
              </a:rPr>
              <a:t>)</a:t>
            </a:r>
            <a:endParaRPr lang="en-US" sz="3600" dirty="0"/>
          </a:p>
        </p:txBody>
      </p:sp>
      <p:sp>
        <p:nvSpPr>
          <p:cNvPr id="3" name="Content Placeholder 2"/>
          <p:cNvSpPr>
            <a:spLocks noGrp="1"/>
          </p:cNvSpPr>
          <p:nvPr>
            <p:ph idx="1"/>
          </p:nvPr>
        </p:nvSpPr>
        <p:spPr>
          <a:xfrm>
            <a:off x="359507" y="875322"/>
            <a:ext cx="11746647" cy="5982677"/>
          </a:xfrm>
        </p:spPr>
        <p:txBody>
          <a:bodyPr>
            <a:normAutofit fontScale="92500" lnSpcReduction="20000"/>
          </a:bodyPr>
          <a:lstStyle/>
          <a:p>
            <a:pPr marL="0" indent="0">
              <a:buNone/>
            </a:pPr>
            <a:r>
              <a:rPr lang="en-US" dirty="0"/>
              <a:t> </a:t>
            </a:r>
            <a:r>
              <a:rPr lang="en-US" sz="3500" b="1" dirty="0" smtClean="0"/>
              <a:t>2.1.9 Enhancing Market Access for NCA Livestock</a:t>
            </a:r>
            <a:endParaRPr lang="en-US" sz="3500" b="1" dirty="0"/>
          </a:p>
          <a:p>
            <a:r>
              <a:rPr lang="en-US" sz="3500" dirty="0" smtClean="0"/>
              <a:t>MAWF established quarantine facilities in:</a:t>
            </a:r>
          </a:p>
          <a:p>
            <a:pPr marL="0" indent="0">
              <a:buNone/>
            </a:pPr>
            <a:r>
              <a:rPr lang="en-US" sz="3500" dirty="0" smtClean="0"/>
              <a:t>     - Zambezi(</a:t>
            </a:r>
            <a:r>
              <a:rPr lang="en-US" sz="3500" dirty="0" err="1" smtClean="0"/>
              <a:t>Kopano</a:t>
            </a:r>
            <a:r>
              <a:rPr lang="en-US" sz="3500" dirty="0" smtClean="0"/>
              <a:t> and </a:t>
            </a:r>
            <a:r>
              <a:rPr lang="en-US" sz="3500" dirty="0" err="1" smtClean="0"/>
              <a:t>Sachinga</a:t>
            </a:r>
            <a:r>
              <a:rPr lang="en-US" sz="3500" dirty="0" smtClean="0"/>
              <a:t>),</a:t>
            </a:r>
          </a:p>
          <a:p>
            <a:pPr marL="0" indent="0">
              <a:buNone/>
            </a:pPr>
            <a:r>
              <a:rPr lang="en-US" sz="3500" dirty="0"/>
              <a:t> </a:t>
            </a:r>
            <a:r>
              <a:rPr lang="en-US" sz="3500" dirty="0" smtClean="0"/>
              <a:t>    - </a:t>
            </a:r>
            <a:r>
              <a:rPr lang="en-US" sz="3500" dirty="0" err="1" smtClean="0"/>
              <a:t>Kavango</a:t>
            </a:r>
            <a:r>
              <a:rPr lang="en-US" sz="3500" dirty="0" smtClean="0"/>
              <a:t> East(</a:t>
            </a:r>
            <a:r>
              <a:rPr lang="en-US" sz="3500" dirty="0" err="1" smtClean="0"/>
              <a:t>Matumbo</a:t>
            </a:r>
            <a:r>
              <a:rPr lang="en-US" sz="3500" dirty="0" smtClean="0"/>
              <a:t> </a:t>
            </a:r>
            <a:r>
              <a:rPr lang="en-US" sz="3500" dirty="0" err="1" smtClean="0"/>
              <a:t>Libebe</a:t>
            </a:r>
            <a:r>
              <a:rPr lang="en-US" sz="3500" dirty="0" smtClean="0"/>
              <a:t>)</a:t>
            </a:r>
          </a:p>
          <a:p>
            <a:pPr marL="0" indent="0">
              <a:buNone/>
            </a:pPr>
            <a:r>
              <a:rPr lang="en-US" sz="3500" dirty="0"/>
              <a:t> </a:t>
            </a:r>
            <a:r>
              <a:rPr lang="en-US" sz="3500" dirty="0" smtClean="0"/>
              <a:t>    - </a:t>
            </a:r>
            <a:r>
              <a:rPr lang="en-US" sz="3500" dirty="0" err="1" smtClean="0"/>
              <a:t>Oshikoto</a:t>
            </a:r>
            <a:r>
              <a:rPr lang="en-US" sz="3500" dirty="0" smtClean="0"/>
              <a:t>(</a:t>
            </a:r>
            <a:r>
              <a:rPr lang="en-US" sz="3500" dirty="0" err="1" smtClean="0"/>
              <a:t>Oshivelo</a:t>
            </a:r>
            <a:r>
              <a:rPr lang="en-US" sz="3500" dirty="0" smtClean="0"/>
              <a:t> and </a:t>
            </a:r>
            <a:r>
              <a:rPr lang="en-US" sz="3500" dirty="0" err="1" smtClean="0"/>
              <a:t>Okapya</a:t>
            </a:r>
            <a:r>
              <a:rPr lang="en-US" sz="3500" dirty="0" smtClean="0"/>
              <a:t>)</a:t>
            </a:r>
          </a:p>
          <a:p>
            <a:pPr marL="0" indent="0">
              <a:buNone/>
            </a:pPr>
            <a:r>
              <a:rPr lang="en-US" sz="3500" dirty="0"/>
              <a:t> </a:t>
            </a:r>
            <a:r>
              <a:rPr lang="en-US" sz="3500" dirty="0" smtClean="0"/>
              <a:t>    - </a:t>
            </a:r>
            <a:r>
              <a:rPr lang="en-US" sz="3500" dirty="0" err="1" smtClean="0"/>
              <a:t>Ohangwena</a:t>
            </a:r>
            <a:r>
              <a:rPr lang="en-US" sz="3500" dirty="0" smtClean="0"/>
              <a:t>(</a:t>
            </a:r>
            <a:r>
              <a:rPr lang="en-US" sz="3500" dirty="0" err="1" smtClean="0"/>
              <a:t>Okongo</a:t>
            </a:r>
            <a:r>
              <a:rPr lang="en-US" sz="3500" dirty="0" smtClean="0"/>
              <a:t>)</a:t>
            </a:r>
          </a:p>
          <a:p>
            <a:pPr marL="0" indent="0">
              <a:buNone/>
            </a:pPr>
            <a:r>
              <a:rPr lang="en-US" sz="3500" dirty="0"/>
              <a:t> </a:t>
            </a:r>
            <a:r>
              <a:rPr lang="en-US" sz="3500" dirty="0" smtClean="0"/>
              <a:t>    - </a:t>
            </a:r>
            <a:r>
              <a:rPr lang="en-US" sz="3500" dirty="0" err="1" smtClean="0"/>
              <a:t>Omusati</a:t>
            </a:r>
            <a:r>
              <a:rPr lang="en-US" sz="3500" dirty="0" smtClean="0"/>
              <a:t>(</a:t>
            </a:r>
            <a:r>
              <a:rPr lang="en-US" sz="3500" dirty="0" err="1" smtClean="0"/>
              <a:t>Omutambo</a:t>
            </a:r>
            <a:r>
              <a:rPr lang="en-US" sz="3500" dirty="0"/>
              <a:t> </a:t>
            </a:r>
            <a:r>
              <a:rPr lang="en-US" sz="3500" dirty="0" smtClean="0"/>
              <a:t> </a:t>
            </a:r>
            <a:r>
              <a:rPr lang="en-US" sz="3500" dirty="0" err="1" smtClean="0"/>
              <a:t>Omahwe</a:t>
            </a:r>
            <a:r>
              <a:rPr lang="en-US" sz="3500" dirty="0" smtClean="0"/>
              <a:t>)</a:t>
            </a:r>
          </a:p>
          <a:p>
            <a:pPr lvl="1" algn="just">
              <a:lnSpc>
                <a:spcPct val="100000"/>
              </a:lnSpc>
              <a:spcBef>
                <a:spcPts val="0"/>
              </a:spcBef>
              <a:buFontTx/>
              <a:buChar char="-"/>
            </a:pPr>
            <a:r>
              <a:rPr lang="en-ZA" sz="3500" kern="0" dirty="0">
                <a:ea typeface="Times New Roman"/>
                <a:cs typeface="Times New Roman"/>
              </a:rPr>
              <a:t>Upgraded and is  constructing  abattoirs at </a:t>
            </a:r>
            <a:r>
              <a:rPr lang="en-ZA" sz="3500" kern="0" dirty="0" err="1">
                <a:ea typeface="Times New Roman"/>
                <a:cs typeface="Times New Roman"/>
              </a:rPr>
              <a:t>Outapi</a:t>
            </a:r>
            <a:r>
              <a:rPr lang="en-ZA" sz="3500" kern="0" dirty="0">
                <a:ea typeface="Times New Roman"/>
                <a:cs typeface="Times New Roman"/>
              </a:rPr>
              <a:t>, </a:t>
            </a:r>
            <a:r>
              <a:rPr lang="en-ZA" sz="3500" kern="0" dirty="0" err="1">
                <a:ea typeface="Times New Roman"/>
                <a:cs typeface="Times New Roman"/>
              </a:rPr>
              <a:t>Eenhana</a:t>
            </a:r>
            <a:r>
              <a:rPr lang="en-ZA" sz="3500" kern="0" dirty="0">
                <a:ea typeface="Times New Roman"/>
                <a:cs typeface="Times New Roman"/>
              </a:rPr>
              <a:t>, </a:t>
            </a:r>
            <a:r>
              <a:rPr lang="en-ZA" sz="3500" kern="0" dirty="0" err="1">
                <a:ea typeface="Times New Roman"/>
                <a:cs typeface="Times New Roman"/>
              </a:rPr>
              <a:t>Rundu</a:t>
            </a:r>
            <a:r>
              <a:rPr lang="en-ZA" sz="3500" kern="0" dirty="0">
                <a:ea typeface="Times New Roman"/>
                <a:cs typeface="Times New Roman"/>
              </a:rPr>
              <a:t> and </a:t>
            </a:r>
            <a:r>
              <a:rPr lang="en-ZA" sz="3500" kern="0" dirty="0" err="1">
                <a:ea typeface="Times New Roman"/>
                <a:cs typeface="Times New Roman"/>
              </a:rPr>
              <a:t>Ongwediva</a:t>
            </a:r>
            <a:r>
              <a:rPr lang="en-ZA" sz="3500" kern="0" dirty="0">
                <a:ea typeface="Times New Roman"/>
                <a:cs typeface="Times New Roman"/>
              </a:rPr>
              <a:t> meat processing plant</a:t>
            </a:r>
          </a:p>
          <a:p>
            <a:pPr lvl="1" algn="just">
              <a:lnSpc>
                <a:spcPct val="100000"/>
              </a:lnSpc>
              <a:spcBef>
                <a:spcPts val="0"/>
              </a:spcBef>
              <a:buFontTx/>
              <a:buChar char="-"/>
            </a:pPr>
            <a:r>
              <a:rPr lang="en-ZA" sz="3500" kern="0" dirty="0">
                <a:ea typeface="Times New Roman"/>
                <a:cs typeface="Times New Roman"/>
              </a:rPr>
              <a:t>Planning to upgrade the </a:t>
            </a:r>
            <a:r>
              <a:rPr lang="en-ZA" sz="3500" kern="0" dirty="0" err="1">
                <a:ea typeface="Times New Roman"/>
                <a:cs typeface="Times New Roman"/>
              </a:rPr>
              <a:t>Opuwo</a:t>
            </a:r>
            <a:r>
              <a:rPr lang="en-ZA" sz="3500" kern="0" dirty="0">
                <a:ea typeface="Times New Roman"/>
                <a:cs typeface="Times New Roman"/>
              </a:rPr>
              <a:t> abattoir and constructing meat processing plant at </a:t>
            </a:r>
            <a:r>
              <a:rPr lang="en-ZA" sz="3500" kern="0" dirty="0" err="1">
                <a:ea typeface="Times New Roman"/>
                <a:cs typeface="Times New Roman"/>
              </a:rPr>
              <a:t>Bukalo</a:t>
            </a:r>
            <a:endParaRPr lang="en-ZA" sz="3500" kern="0" dirty="0">
              <a:ea typeface="Times New Roman"/>
              <a:cs typeface="Times New Roman"/>
            </a:endParaRPr>
          </a:p>
          <a:p>
            <a:pPr lvl="1" algn="just">
              <a:lnSpc>
                <a:spcPct val="100000"/>
              </a:lnSpc>
              <a:spcBef>
                <a:spcPts val="0"/>
              </a:spcBef>
              <a:buFontTx/>
              <a:buChar char="-"/>
            </a:pPr>
            <a:r>
              <a:rPr lang="en-ZA" sz="3500" kern="0" dirty="0">
                <a:ea typeface="Times New Roman"/>
                <a:cs typeface="Times New Roman"/>
              </a:rPr>
              <a:t>Trained over 60 Namibian veterinarians</a:t>
            </a:r>
          </a:p>
          <a:p>
            <a:pPr lvl="1" algn="just">
              <a:lnSpc>
                <a:spcPct val="100000"/>
              </a:lnSpc>
              <a:spcBef>
                <a:spcPts val="0"/>
              </a:spcBef>
              <a:buFontTx/>
              <a:buChar char="-"/>
            </a:pPr>
            <a:r>
              <a:rPr lang="en-ZA" sz="3500" kern="0" dirty="0">
                <a:ea typeface="Times New Roman"/>
                <a:cs typeface="Times New Roman"/>
              </a:rPr>
              <a:t>Supported the establishment of the Namibian Veterinary School at UNAM</a:t>
            </a:r>
          </a:p>
          <a:p>
            <a:endParaRPr lang="en-US" dirty="0" smtClean="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0123" y="1055077"/>
            <a:ext cx="3306032" cy="26884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9538" y="1805354"/>
            <a:ext cx="2368183" cy="1938215"/>
          </a:xfrm>
          <a:prstGeom prst="rect">
            <a:avLst/>
          </a:prstGeom>
        </p:spPr>
      </p:pic>
    </p:spTree>
    <p:extLst>
      <p:ext uri="{BB962C8B-B14F-4D97-AF65-F5344CB8AC3E}">
        <p14:creationId xmlns:p14="http://schemas.microsoft.com/office/powerpoint/2010/main" val="2488860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231"/>
            <a:ext cx="10515600" cy="562707"/>
          </a:xfrm>
        </p:spPr>
        <p:txBody>
          <a:bodyPr>
            <a:normAutofit fontScale="90000"/>
          </a:bodyPr>
          <a:lstStyle/>
          <a:p>
            <a:pPr marL="228600" lvl="0" indent="-228600" algn="ctr">
              <a:spcBef>
                <a:spcPts val="1000"/>
              </a:spcBef>
            </a:pPr>
            <a:r>
              <a:rPr lang="en-ZW" sz="2800" b="1" dirty="0" smtClean="0">
                <a:solidFill>
                  <a:prstClr val="black"/>
                </a:solidFill>
                <a:latin typeface="Calibri" panose="020F0502020204030204"/>
              </a:rPr>
              <a:t> </a:t>
            </a:r>
            <a:br>
              <a:rPr lang="en-ZW" sz="2800" b="1" dirty="0" smtClean="0">
                <a:solidFill>
                  <a:prstClr val="black"/>
                </a:solidFill>
                <a:latin typeface="Calibri" panose="020F0502020204030204"/>
              </a:rPr>
            </a:br>
            <a:r>
              <a:rPr lang="en-ZW" sz="4000" b="1" dirty="0" smtClean="0">
                <a:solidFill>
                  <a:prstClr val="black"/>
                </a:solidFill>
                <a:latin typeface="Calibri" panose="020F0502020204030204"/>
              </a:rPr>
              <a:t>2.2</a:t>
            </a:r>
            <a:r>
              <a:rPr lang="en-ZW" sz="2800" b="1" dirty="0" smtClean="0">
                <a:solidFill>
                  <a:prstClr val="black"/>
                </a:solidFill>
                <a:latin typeface="Calibri" panose="020F0502020204030204"/>
              </a:rPr>
              <a:t> </a:t>
            </a:r>
            <a:r>
              <a:rPr lang="en-ZW" sz="4000" b="1" dirty="0" smtClean="0">
                <a:solidFill>
                  <a:prstClr val="black"/>
                </a:solidFill>
                <a:latin typeface="Calibri" panose="020F0502020204030204"/>
              </a:rPr>
              <a:t>Veterinary Cordon Fence(VCF)</a:t>
            </a:r>
            <a:r>
              <a:rPr lang="en-ZW" sz="2800" b="1" dirty="0">
                <a:solidFill>
                  <a:prstClr val="black"/>
                </a:solidFill>
                <a:latin typeface="Calibri" panose="020F0502020204030204"/>
              </a:rPr>
              <a:t/>
            </a:r>
            <a:br>
              <a:rPr lang="en-ZW" sz="2800" b="1" dirty="0">
                <a:solidFill>
                  <a:prstClr val="black"/>
                </a:solidFill>
                <a:latin typeface="Calibri" panose="020F0502020204030204"/>
              </a:rPr>
            </a:br>
            <a:endParaRPr lang="en-ZW" dirty="0"/>
          </a:p>
        </p:txBody>
      </p:sp>
      <p:sp>
        <p:nvSpPr>
          <p:cNvPr id="3" name="Content Placeholder 2"/>
          <p:cNvSpPr>
            <a:spLocks noGrp="1"/>
          </p:cNvSpPr>
          <p:nvPr>
            <p:ph idx="1"/>
          </p:nvPr>
        </p:nvSpPr>
        <p:spPr>
          <a:xfrm>
            <a:off x="838200" y="828432"/>
            <a:ext cx="10515600" cy="5611114"/>
          </a:xfrm>
        </p:spPr>
        <p:txBody>
          <a:bodyPr>
            <a:normAutofit lnSpcReduction="10000"/>
          </a:bodyPr>
          <a:lstStyle/>
          <a:p>
            <a:pPr marL="0" indent="0" algn="just">
              <a:spcBef>
                <a:spcPts val="0"/>
              </a:spcBef>
              <a:buNone/>
            </a:pPr>
            <a:endParaRPr lang="en-ZW" sz="2900" b="1" kern="0" dirty="0">
              <a:ea typeface="Times New Roman"/>
              <a:cs typeface="Times New Roman"/>
            </a:endParaRPr>
          </a:p>
          <a:p>
            <a:pPr algn="just">
              <a:spcBef>
                <a:spcPts val="0"/>
              </a:spcBef>
            </a:pPr>
            <a:r>
              <a:rPr lang="en-US" sz="1800" dirty="0" smtClean="0">
                <a:ea typeface="Calibri"/>
                <a:cs typeface="Calibri"/>
              </a:rPr>
              <a:t>NCA FMD and CBPP status remains unchanged </a:t>
            </a:r>
          </a:p>
          <a:p>
            <a:pPr algn="just">
              <a:spcBef>
                <a:spcPts val="0"/>
              </a:spcBef>
            </a:pPr>
            <a:r>
              <a:rPr lang="en-US" sz="1800" dirty="0" smtClean="0">
                <a:ea typeface="Calibri"/>
                <a:cs typeface="Calibri"/>
              </a:rPr>
              <a:t>So </a:t>
            </a:r>
            <a:r>
              <a:rPr lang="en-US" sz="1800" dirty="0">
                <a:ea typeface="Calibri"/>
                <a:cs typeface="Calibri"/>
              </a:rPr>
              <a:t>far, three schools of </a:t>
            </a:r>
            <a:r>
              <a:rPr lang="en-US" sz="1800" dirty="0" smtClean="0">
                <a:ea typeface="Calibri"/>
                <a:cs typeface="Calibri"/>
              </a:rPr>
              <a:t>thought to address this: </a:t>
            </a:r>
            <a:endParaRPr lang="en-ZW" sz="1800" dirty="0">
              <a:ea typeface="Calibri"/>
              <a:cs typeface="Times New Roman"/>
            </a:endParaRPr>
          </a:p>
          <a:p>
            <a:pPr lvl="1" algn="just">
              <a:spcBef>
                <a:spcPts val="0"/>
              </a:spcBef>
              <a:buFontTx/>
              <a:buChar char="-"/>
            </a:pPr>
            <a:r>
              <a:rPr lang="en-US" sz="1400" dirty="0">
                <a:ea typeface="Calibri"/>
                <a:cs typeface="Calibri"/>
              </a:rPr>
              <a:t>Removal of the Veterinary Cordon Fence (VCF)</a:t>
            </a:r>
          </a:p>
          <a:p>
            <a:pPr lvl="1" algn="just">
              <a:spcBef>
                <a:spcPts val="0"/>
              </a:spcBef>
              <a:buFontTx/>
              <a:buChar char="-"/>
            </a:pPr>
            <a:r>
              <a:rPr lang="en-US" sz="1400" dirty="0">
                <a:ea typeface="Calibri"/>
                <a:cs typeface="Calibri"/>
              </a:rPr>
              <a:t>Translocation of VCF to northern border with Angola</a:t>
            </a:r>
            <a:endParaRPr lang="en-ZW" sz="1400" dirty="0">
              <a:ea typeface="Calibri"/>
              <a:cs typeface="Times New Roman"/>
            </a:endParaRPr>
          </a:p>
          <a:p>
            <a:pPr lvl="1" algn="just">
              <a:spcBef>
                <a:spcPts val="0"/>
              </a:spcBef>
              <a:buFontTx/>
              <a:buChar char="-"/>
            </a:pPr>
            <a:r>
              <a:rPr lang="en-US" sz="1400" dirty="0">
                <a:ea typeface="Calibri"/>
                <a:cs typeface="Calibri"/>
              </a:rPr>
              <a:t>Creation of Food and Mouth Disease (FMD) and CBPP (known as lung sickness) free zones within a 30km km zone on both the Namibian and Angolan side, in line with the World Organization for Animal Health (OIE) standards</a:t>
            </a:r>
            <a:endParaRPr lang="en-ZW" sz="1400" dirty="0">
              <a:ea typeface="Calibri"/>
              <a:cs typeface="Times New Roman"/>
            </a:endParaRPr>
          </a:p>
          <a:p>
            <a:pPr marR="0" indent="0" algn="just">
              <a:spcBef>
                <a:spcPts val="0"/>
              </a:spcBef>
              <a:spcAft>
                <a:spcPts val="0"/>
              </a:spcAft>
              <a:buNone/>
            </a:pPr>
            <a:r>
              <a:rPr lang="en-US" sz="1800" dirty="0">
                <a:ea typeface="Calibri"/>
                <a:cs typeface="Calibri"/>
              </a:rPr>
              <a:t> </a:t>
            </a:r>
            <a:endParaRPr lang="en-ZW" sz="1800" dirty="0">
              <a:ea typeface="Calibri"/>
              <a:cs typeface="Times New Roman"/>
            </a:endParaRPr>
          </a:p>
          <a:p>
            <a:pPr marL="0" marR="0" algn="just">
              <a:spcBef>
                <a:spcPts val="0"/>
              </a:spcBef>
              <a:spcAft>
                <a:spcPts val="0"/>
              </a:spcAft>
            </a:pPr>
            <a:r>
              <a:rPr lang="en-US" sz="1800" dirty="0" smtClean="0">
                <a:ea typeface="Calibri"/>
                <a:cs typeface="Calibri"/>
              </a:rPr>
              <a:t>Pros and Cons </a:t>
            </a:r>
            <a:r>
              <a:rPr lang="en-US" sz="1800" dirty="0">
                <a:ea typeface="Calibri"/>
                <a:cs typeface="Calibri"/>
              </a:rPr>
              <a:t>of options </a:t>
            </a:r>
          </a:p>
          <a:p>
            <a:pPr marL="0" marR="0" indent="0" algn="just">
              <a:spcBef>
                <a:spcPts val="0"/>
              </a:spcBef>
              <a:spcAft>
                <a:spcPts val="0"/>
              </a:spcAft>
              <a:buNone/>
            </a:pPr>
            <a:endParaRPr lang="en-ZW" sz="1800" dirty="0">
              <a:ea typeface="Calibri"/>
              <a:cs typeface="Times New Roman"/>
            </a:endParaRPr>
          </a:p>
          <a:p>
            <a:pPr marL="514350" lvl="1" indent="-285750" algn="just">
              <a:spcBef>
                <a:spcPts val="0"/>
              </a:spcBef>
              <a:buFontTx/>
              <a:buChar char="-"/>
            </a:pPr>
            <a:r>
              <a:rPr lang="en-US" sz="1400" dirty="0">
                <a:ea typeface="Calibri"/>
                <a:cs typeface="Calibri"/>
              </a:rPr>
              <a:t>Namibia’s FMD Free zone will lose its disease free status, if VCF is removed immediately</a:t>
            </a:r>
          </a:p>
          <a:p>
            <a:pPr marL="514350" lvl="1" indent="-285750" algn="just">
              <a:spcBef>
                <a:spcPts val="0"/>
              </a:spcBef>
              <a:buFontTx/>
              <a:buChar char="-"/>
            </a:pPr>
            <a:r>
              <a:rPr lang="en-US" sz="1400" dirty="0">
                <a:ea typeface="Calibri"/>
                <a:cs typeface="Calibri"/>
              </a:rPr>
              <a:t>Will lead to loss of market access to regional and international lucrative markets</a:t>
            </a:r>
          </a:p>
          <a:p>
            <a:pPr marL="228600" lvl="1" indent="0" algn="just">
              <a:spcBef>
                <a:spcPts val="0"/>
              </a:spcBef>
              <a:buNone/>
            </a:pPr>
            <a:endParaRPr lang="en-ZW" sz="1800" dirty="0">
              <a:ea typeface="Calibri"/>
              <a:cs typeface="Times New Roman"/>
            </a:endParaRPr>
          </a:p>
          <a:p>
            <a:pPr marL="514350" lvl="1" indent="-285750" algn="just">
              <a:spcBef>
                <a:spcPts val="0"/>
              </a:spcBef>
              <a:buFontTx/>
              <a:buChar char="-"/>
            </a:pPr>
            <a:r>
              <a:rPr lang="en-US" sz="1400" dirty="0">
                <a:ea typeface="Calibri"/>
                <a:cs typeface="Calibri"/>
              </a:rPr>
              <a:t>Trans-locating the VCF to borders with Angola is the most plausible</a:t>
            </a:r>
          </a:p>
          <a:p>
            <a:pPr marL="514350" lvl="1" indent="-285750" algn="just">
              <a:spcBef>
                <a:spcPts val="0"/>
              </a:spcBef>
              <a:buFontTx/>
              <a:buChar char="-"/>
            </a:pPr>
            <a:r>
              <a:rPr lang="en-US" sz="1400" dirty="0">
                <a:ea typeface="Calibri"/>
                <a:cs typeface="Calibri"/>
              </a:rPr>
              <a:t>It is costly and will take time to secure the adequate financial resources for the construction of border VCF</a:t>
            </a:r>
          </a:p>
          <a:p>
            <a:pPr marL="514350" lvl="1" indent="-285750" algn="just">
              <a:spcBef>
                <a:spcPts val="0"/>
              </a:spcBef>
              <a:buFontTx/>
              <a:buChar char="-"/>
            </a:pPr>
            <a:r>
              <a:rPr lang="en-US" sz="1400" dirty="0">
                <a:ea typeface="Calibri"/>
                <a:cs typeface="Calibri"/>
              </a:rPr>
              <a:t>There is a need to establish the exact coordinates of the borderline which would require representatives from Namibia, Angola and observers from SADC and AU</a:t>
            </a:r>
          </a:p>
          <a:p>
            <a:pPr marL="514350" lvl="1" indent="-285750" algn="just">
              <a:spcBef>
                <a:spcPts val="0"/>
              </a:spcBef>
              <a:buFontTx/>
              <a:buChar char="-"/>
            </a:pPr>
            <a:r>
              <a:rPr lang="en-US" sz="1400" dirty="0">
                <a:ea typeface="Calibri"/>
                <a:cs typeface="Calibri"/>
              </a:rPr>
              <a:t>Require buy-in, cooperation and collaboration of all stakeholders </a:t>
            </a:r>
          </a:p>
          <a:p>
            <a:pPr marL="514350" lvl="1" indent="-285750" algn="just">
              <a:spcBef>
                <a:spcPts val="0"/>
              </a:spcBef>
              <a:buFontTx/>
              <a:buChar char="-"/>
            </a:pPr>
            <a:r>
              <a:rPr lang="en-US" sz="1400" dirty="0">
                <a:ea typeface="Calibri"/>
                <a:cs typeface="Calibri"/>
              </a:rPr>
              <a:t>Astronomic costs including regular disease surveillance, border patrols, fence maintenance, personnel to man the border gates and the erection of quarantine facilities</a:t>
            </a:r>
          </a:p>
          <a:p>
            <a:pPr marL="514350" lvl="1" indent="-285750" algn="just">
              <a:spcBef>
                <a:spcPts val="0"/>
              </a:spcBef>
              <a:buFontTx/>
              <a:buChar char="-"/>
            </a:pPr>
            <a:r>
              <a:rPr lang="en-US" sz="1400" dirty="0">
                <a:ea typeface="Calibri"/>
                <a:cs typeface="Calibri"/>
              </a:rPr>
              <a:t>Area was a war zone, hence need for demining before the construction of VCF may delay the process.</a:t>
            </a:r>
          </a:p>
          <a:p>
            <a:pPr marL="514350" lvl="1" indent="-285750" algn="just">
              <a:spcBef>
                <a:spcPts val="0"/>
              </a:spcBef>
              <a:buFontTx/>
              <a:buChar char="-"/>
            </a:pPr>
            <a:endParaRPr lang="en-ZW" sz="1400" dirty="0">
              <a:ea typeface="Calibri"/>
              <a:cs typeface="Calibri"/>
            </a:endParaRPr>
          </a:p>
          <a:p>
            <a:pPr marL="514350" lvl="1" indent="-285750" algn="just">
              <a:spcBef>
                <a:spcPts val="0"/>
              </a:spcBef>
              <a:buFontTx/>
              <a:buChar char="-"/>
            </a:pPr>
            <a:r>
              <a:rPr lang="en-US" sz="1400" dirty="0">
                <a:ea typeface="Calibri"/>
                <a:cs typeface="Calibri"/>
              </a:rPr>
              <a:t>Third option requires vaccination against FMD and CBPP in Namibia’s Protection zone and 30 km into Angola for a stretch of ± 600 km, intensive surveillance, animal identification and traceability on both sides, ability to detect disease rapidly, ability to respond to disease outbreaks effectively, ability to prevent disease incursion, demonstration of the absence of the disease through surveillance</a:t>
            </a:r>
          </a:p>
          <a:p>
            <a:pPr marL="514350" lvl="1" indent="-285750" algn="just">
              <a:spcBef>
                <a:spcPts val="0"/>
              </a:spcBef>
              <a:buFontTx/>
              <a:buChar char="-"/>
            </a:pPr>
            <a:r>
              <a:rPr lang="en-US" sz="1400" dirty="0">
                <a:ea typeface="Calibri"/>
                <a:cs typeface="Calibri"/>
              </a:rPr>
              <a:t>Vaccinating animals in the Protection zone and 30km into Angola for a stretch of ± 600 km is too costly for Namibia and unsustainable</a:t>
            </a:r>
            <a:endParaRPr lang="en-ZW" sz="1400" dirty="0">
              <a:ea typeface="Calibri"/>
              <a:cs typeface="Calibri"/>
            </a:endParaRPr>
          </a:p>
          <a:p>
            <a:pPr marL="0" marR="0" indent="0" algn="just">
              <a:spcBef>
                <a:spcPts val="0"/>
              </a:spcBef>
              <a:spcAft>
                <a:spcPts val="0"/>
              </a:spcAft>
              <a:buNone/>
            </a:pPr>
            <a:endParaRPr lang="en-ZW" sz="2900" kern="0" dirty="0">
              <a:ea typeface="Times New Roman"/>
              <a:cs typeface="Times New Roman"/>
            </a:endParaRPr>
          </a:p>
        </p:txBody>
      </p:sp>
    </p:spTree>
    <p:extLst>
      <p:ext uri="{BB962C8B-B14F-4D97-AF65-F5344CB8AC3E}">
        <p14:creationId xmlns:p14="http://schemas.microsoft.com/office/powerpoint/2010/main" val="4287115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968"/>
            <a:ext cx="10515600" cy="750277"/>
          </a:xfrm>
        </p:spPr>
        <p:txBody>
          <a:bodyPr>
            <a:normAutofit/>
          </a:bodyPr>
          <a:lstStyle/>
          <a:p>
            <a:pPr marL="228600" lvl="0" indent="-228600" algn="ctr">
              <a:spcBef>
                <a:spcPts val="1000"/>
              </a:spcBef>
            </a:pPr>
            <a:r>
              <a:rPr lang="en-ZW" sz="3600" b="1" dirty="0" smtClean="0">
                <a:solidFill>
                  <a:prstClr val="black"/>
                </a:solidFill>
                <a:latin typeface="Calibri" panose="020F0502020204030204"/>
              </a:rPr>
              <a:t>2.3 Support to Farmers</a:t>
            </a:r>
            <a:endParaRPr lang="en-ZW" sz="4000" dirty="0"/>
          </a:p>
        </p:txBody>
      </p:sp>
      <p:sp>
        <p:nvSpPr>
          <p:cNvPr id="3" name="Content Placeholder 2"/>
          <p:cNvSpPr>
            <a:spLocks noGrp="1"/>
          </p:cNvSpPr>
          <p:nvPr>
            <p:ph idx="1"/>
          </p:nvPr>
        </p:nvSpPr>
        <p:spPr>
          <a:xfrm>
            <a:off x="838200" y="937846"/>
            <a:ext cx="10515600" cy="5853723"/>
          </a:xfrm>
        </p:spPr>
        <p:txBody>
          <a:bodyPr>
            <a:normAutofit fontScale="85000" lnSpcReduction="20000"/>
          </a:bodyPr>
          <a:lstStyle/>
          <a:p>
            <a:pPr marL="0" marR="0" indent="0" algn="just">
              <a:spcBef>
                <a:spcPts val="0"/>
              </a:spcBef>
              <a:spcAft>
                <a:spcPts val="0"/>
              </a:spcAft>
              <a:buNone/>
            </a:pPr>
            <a:endParaRPr lang="en-ZA" sz="2900" kern="0" dirty="0">
              <a:ea typeface="Times New Roman"/>
              <a:cs typeface="Times New Roman"/>
            </a:endParaRPr>
          </a:p>
          <a:p>
            <a:pPr marL="457200" lvl="1" indent="0" algn="just">
              <a:spcBef>
                <a:spcPts val="1200"/>
              </a:spcBef>
              <a:buNone/>
            </a:pPr>
            <a:r>
              <a:rPr lang="en-US" sz="3500" b="1" kern="0" dirty="0" smtClean="0">
                <a:ea typeface="Times New Roman"/>
                <a:cs typeface="Times New Roman"/>
              </a:rPr>
              <a:t>2.3.1 Cooperative Loan </a:t>
            </a:r>
            <a:r>
              <a:rPr lang="en-US" sz="3500" b="1" kern="0" dirty="0">
                <a:ea typeface="Times New Roman"/>
                <a:cs typeface="Times New Roman"/>
              </a:rPr>
              <a:t>Guarantee Fund</a:t>
            </a:r>
            <a:endParaRPr lang="en-ZW" sz="3500" b="1" kern="0" dirty="0">
              <a:ea typeface="Times New Roman"/>
              <a:cs typeface="Times New Roman"/>
            </a:endParaRPr>
          </a:p>
          <a:p>
            <a:pPr marL="0" marR="0" algn="just">
              <a:spcBef>
                <a:spcPts val="0"/>
              </a:spcBef>
              <a:spcAft>
                <a:spcPts val="0"/>
              </a:spcAft>
            </a:pPr>
            <a:r>
              <a:rPr lang="en-US" sz="3200" kern="0" dirty="0">
                <a:ea typeface="Times New Roman"/>
                <a:cs typeface="Times New Roman"/>
              </a:rPr>
              <a:t>MAWF established </a:t>
            </a:r>
            <a:r>
              <a:rPr lang="en-US" sz="3200" kern="0" dirty="0" smtClean="0">
                <a:ea typeface="Times New Roman"/>
                <a:cs typeface="Times New Roman"/>
              </a:rPr>
              <a:t>CLGF to </a:t>
            </a:r>
            <a:r>
              <a:rPr lang="en-US" sz="3200" kern="0" dirty="0">
                <a:ea typeface="Times New Roman"/>
                <a:cs typeface="Times New Roman"/>
              </a:rPr>
              <a:t>facilitate access to credit </a:t>
            </a:r>
            <a:r>
              <a:rPr lang="en-US" sz="3200" kern="0" dirty="0" smtClean="0">
                <a:ea typeface="Times New Roman"/>
                <a:cs typeface="Times New Roman"/>
              </a:rPr>
              <a:t>for</a:t>
            </a:r>
          </a:p>
          <a:p>
            <a:pPr marL="0" marR="0" indent="0" algn="just">
              <a:spcBef>
                <a:spcPts val="0"/>
              </a:spcBef>
              <a:spcAft>
                <a:spcPts val="0"/>
              </a:spcAft>
              <a:buNone/>
            </a:pPr>
            <a:r>
              <a:rPr lang="en-US" sz="3200" kern="0" dirty="0">
                <a:ea typeface="Times New Roman"/>
                <a:cs typeface="Times New Roman"/>
              </a:rPr>
              <a:t> </a:t>
            </a:r>
            <a:r>
              <a:rPr lang="en-US" sz="3200" kern="0" dirty="0" smtClean="0">
                <a:ea typeface="Times New Roman"/>
                <a:cs typeface="Times New Roman"/>
              </a:rPr>
              <a:t>  </a:t>
            </a:r>
            <a:r>
              <a:rPr lang="en-US" sz="3200" kern="0" dirty="0">
                <a:ea typeface="Times New Roman"/>
                <a:cs typeface="Times New Roman"/>
              </a:rPr>
              <a:t>cooperatives, through loan </a:t>
            </a:r>
            <a:r>
              <a:rPr lang="en-US" sz="3200" kern="0" dirty="0" smtClean="0">
                <a:ea typeface="Times New Roman"/>
                <a:cs typeface="Times New Roman"/>
              </a:rPr>
              <a:t>guarantees</a:t>
            </a:r>
          </a:p>
          <a:p>
            <a:pPr marL="0" marR="0" algn="just">
              <a:spcBef>
                <a:spcPts val="0"/>
              </a:spcBef>
              <a:spcAft>
                <a:spcPts val="0"/>
              </a:spcAft>
            </a:pPr>
            <a:r>
              <a:rPr lang="en-US" sz="3200" kern="0" dirty="0">
                <a:ea typeface="Times New Roman"/>
                <a:cs typeface="Times New Roman"/>
              </a:rPr>
              <a:t>A</a:t>
            </a:r>
            <a:r>
              <a:rPr lang="en-US" sz="3200" kern="0" dirty="0" smtClean="0">
                <a:ea typeface="Times New Roman"/>
                <a:cs typeface="Times New Roman"/>
              </a:rPr>
              <a:t>dministered </a:t>
            </a:r>
            <a:r>
              <a:rPr lang="en-US" sz="3200" kern="0" dirty="0">
                <a:ea typeface="Times New Roman"/>
                <a:cs typeface="Times New Roman"/>
              </a:rPr>
              <a:t>through the </a:t>
            </a:r>
            <a:r>
              <a:rPr lang="en-US" sz="3200" kern="0" dirty="0" err="1" smtClean="0">
                <a:ea typeface="Times New Roman"/>
                <a:cs typeface="Times New Roman"/>
              </a:rPr>
              <a:t>Agribank</a:t>
            </a:r>
            <a:endParaRPr lang="en-US" sz="3200" kern="0" dirty="0">
              <a:ea typeface="Times New Roman"/>
              <a:cs typeface="Times New Roman"/>
            </a:endParaRPr>
          </a:p>
          <a:p>
            <a:pPr marL="0" marR="0" algn="just">
              <a:spcBef>
                <a:spcPts val="0"/>
              </a:spcBef>
              <a:spcAft>
                <a:spcPts val="0"/>
              </a:spcAft>
            </a:pPr>
            <a:endParaRPr lang="en-US" sz="3200" kern="0" dirty="0" smtClean="0">
              <a:ea typeface="Times New Roman"/>
              <a:cs typeface="Times New Roman"/>
            </a:endParaRPr>
          </a:p>
          <a:p>
            <a:pPr marL="0" marR="0" indent="0" algn="just">
              <a:spcBef>
                <a:spcPts val="0"/>
              </a:spcBef>
              <a:spcAft>
                <a:spcPts val="0"/>
              </a:spcAft>
              <a:buNone/>
            </a:pPr>
            <a:r>
              <a:rPr lang="en-US" sz="3200" kern="0" dirty="0">
                <a:ea typeface="Times New Roman"/>
                <a:cs typeface="Times New Roman"/>
              </a:rPr>
              <a:t> </a:t>
            </a:r>
            <a:r>
              <a:rPr lang="en-US" sz="3200" kern="0" dirty="0" smtClean="0">
                <a:ea typeface="Times New Roman"/>
                <a:cs typeface="Times New Roman"/>
              </a:rPr>
              <a:t>    </a:t>
            </a:r>
            <a:r>
              <a:rPr lang="en-US" sz="3800" b="1" kern="0" dirty="0" smtClean="0">
                <a:ea typeface="Times New Roman"/>
                <a:cs typeface="Times New Roman"/>
              </a:rPr>
              <a:t>2</a:t>
            </a:r>
            <a:r>
              <a:rPr lang="en-US" sz="3200" kern="0" dirty="0" smtClean="0">
                <a:ea typeface="Times New Roman"/>
                <a:cs typeface="Times New Roman"/>
              </a:rPr>
              <a:t>.</a:t>
            </a:r>
            <a:r>
              <a:rPr lang="en-ZW" sz="3500" b="1" kern="0" dirty="0" smtClean="0">
                <a:ea typeface="Times New Roman"/>
                <a:cs typeface="Times New Roman"/>
              </a:rPr>
              <a:t>3.2</a:t>
            </a:r>
            <a:r>
              <a:rPr lang="en-ZW" sz="3500" kern="0" dirty="0" smtClean="0">
                <a:ea typeface="Times New Roman"/>
                <a:cs typeface="Times New Roman"/>
              </a:rPr>
              <a:t> </a:t>
            </a:r>
            <a:r>
              <a:rPr lang="en-US" sz="3500" b="1" kern="0" dirty="0">
                <a:solidFill>
                  <a:prstClr val="black"/>
                </a:solidFill>
                <a:ea typeface="Times New Roman"/>
                <a:cs typeface="Times New Roman"/>
              </a:rPr>
              <a:t>Small Stock Distribution and Development </a:t>
            </a:r>
            <a:r>
              <a:rPr lang="en-US" sz="3500" b="1" kern="0" dirty="0" smtClean="0">
                <a:solidFill>
                  <a:prstClr val="black"/>
                </a:solidFill>
                <a:ea typeface="Times New Roman"/>
                <a:cs typeface="Times New Roman"/>
              </a:rPr>
              <a:t>Project</a:t>
            </a:r>
            <a:endParaRPr lang="en-ZW" sz="2500" b="1" kern="0" dirty="0">
              <a:solidFill>
                <a:prstClr val="black"/>
              </a:solidFill>
              <a:ea typeface="Times New Roman"/>
              <a:cs typeface="Times New Roman"/>
            </a:endParaRPr>
          </a:p>
          <a:p>
            <a:pPr marL="0" lvl="0" algn="just">
              <a:lnSpc>
                <a:spcPct val="110000"/>
              </a:lnSpc>
              <a:spcBef>
                <a:spcPts val="0"/>
              </a:spcBef>
            </a:pPr>
            <a:r>
              <a:rPr lang="en-ZA" sz="3800" kern="0" dirty="0">
                <a:solidFill>
                  <a:prstClr val="black"/>
                </a:solidFill>
                <a:ea typeface="Times New Roman"/>
                <a:cs typeface="Times New Roman"/>
              </a:rPr>
              <a:t>SSDDP implemented in communal areas of all 14 regions</a:t>
            </a:r>
          </a:p>
          <a:p>
            <a:pPr marL="0" lvl="0" algn="just">
              <a:lnSpc>
                <a:spcPct val="110000"/>
              </a:lnSpc>
              <a:spcBef>
                <a:spcPts val="0"/>
              </a:spcBef>
            </a:pPr>
            <a:r>
              <a:rPr lang="en-ZA" sz="3800" kern="0" dirty="0">
                <a:solidFill>
                  <a:prstClr val="black"/>
                </a:solidFill>
                <a:ea typeface="Times New Roman"/>
                <a:cs typeface="Times New Roman"/>
              </a:rPr>
              <a:t>Provides quality core breeding flock of suitable local</a:t>
            </a:r>
          </a:p>
          <a:p>
            <a:pPr marL="0" lvl="0" indent="0" algn="just">
              <a:lnSpc>
                <a:spcPct val="110000"/>
              </a:lnSpc>
              <a:spcBef>
                <a:spcPts val="0"/>
              </a:spcBef>
              <a:buNone/>
            </a:pPr>
            <a:r>
              <a:rPr lang="en-ZA" sz="3800" kern="0" dirty="0">
                <a:solidFill>
                  <a:prstClr val="black"/>
                </a:solidFill>
                <a:ea typeface="Times New Roman"/>
                <a:cs typeface="Times New Roman"/>
              </a:rPr>
              <a:t>  goats to selected vulnerable households</a:t>
            </a:r>
          </a:p>
          <a:p>
            <a:pPr marL="0" lvl="0" algn="just">
              <a:lnSpc>
                <a:spcPct val="110000"/>
              </a:lnSpc>
              <a:spcBef>
                <a:spcPts val="0"/>
              </a:spcBef>
            </a:pPr>
            <a:r>
              <a:rPr lang="en-ZA" sz="3800" kern="0" dirty="0">
                <a:solidFill>
                  <a:prstClr val="black"/>
                </a:solidFill>
                <a:ea typeface="Times New Roman"/>
                <a:cs typeface="Times New Roman"/>
              </a:rPr>
              <a:t>Targets 20 selected small scale communal rural</a:t>
            </a:r>
          </a:p>
          <a:p>
            <a:pPr marL="0" lvl="0" indent="0" algn="just">
              <a:lnSpc>
                <a:spcPct val="110000"/>
              </a:lnSpc>
              <a:spcBef>
                <a:spcPts val="0"/>
              </a:spcBef>
              <a:buNone/>
            </a:pPr>
            <a:r>
              <a:rPr lang="en-ZA" sz="3800" kern="0" dirty="0">
                <a:solidFill>
                  <a:prstClr val="black"/>
                </a:solidFill>
                <a:ea typeface="Times New Roman"/>
                <a:cs typeface="Times New Roman"/>
              </a:rPr>
              <a:t>  households</a:t>
            </a:r>
          </a:p>
          <a:p>
            <a:pPr marL="0" lvl="0" algn="just">
              <a:lnSpc>
                <a:spcPct val="110000"/>
              </a:lnSpc>
              <a:spcBef>
                <a:spcPts val="0"/>
              </a:spcBef>
            </a:pPr>
            <a:r>
              <a:rPr lang="en-ZA" sz="3800" kern="0" dirty="0">
                <a:solidFill>
                  <a:prstClr val="black"/>
                </a:solidFill>
                <a:ea typeface="Times New Roman"/>
                <a:cs typeface="Times New Roman"/>
              </a:rPr>
              <a:t>Since inception, 60 farmers benefited through allocation</a:t>
            </a:r>
          </a:p>
          <a:p>
            <a:pPr marL="0" lvl="0" indent="0" algn="just">
              <a:lnSpc>
                <a:spcPct val="110000"/>
              </a:lnSpc>
              <a:spcBef>
                <a:spcPts val="0"/>
              </a:spcBef>
              <a:buNone/>
            </a:pPr>
            <a:r>
              <a:rPr lang="en-ZA" sz="3800" kern="0" dirty="0">
                <a:solidFill>
                  <a:prstClr val="black"/>
                </a:solidFill>
                <a:ea typeface="Times New Roman"/>
                <a:cs typeface="Times New Roman"/>
              </a:rPr>
              <a:t>  of 1260 goats</a:t>
            </a:r>
            <a:endParaRPr lang="en-ZW" sz="3800" kern="0" dirty="0">
              <a:solidFill>
                <a:prstClr val="black"/>
              </a:solidFill>
              <a:ea typeface="Times New Roman"/>
              <a:cs typeface="Times New Roman"/>
            </a:endParaRPr>
          </a:p>
          <a:p>
            <a:pPr marL="0" marR="0" indent="0" algn="just">
              <a:spcBef>
                <a:spcPts val="0"/>
              </a:spcBef>
              <a:spcAft>
                <a:spcPts val="0"/>
              </a:spcAft>
              <a:buNone/>
            </a:pPr>
            <a:endParaRPr lang="en-ZW" sz="2900" kern="0" dirty="0">
              <a:ea typeface="Times New Roman"/>
              <a:cs typeface="Times New Roman"/>
            </a:endParaRPr>
          </a:p>
        </p:txBody>
      </p:sp>
    </p:spTree>
    <p:extLst>
      <p:ext uri="{BB962C8B-B14F-4D97-AF65-F5344CB8AC3E}">
        <p14:creationId xmlns:p14="http://schemas.microsoft.com/office/powerpoint/2010/main" val="4178644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155"/>
            <a:ext cx="10515600" cy="765907"/>
          </a:xfrm>
        </p:spPr>
        <p:txBody>
          <a:bodyPr>
            <a:normAutofit/>
          </a:bodyPr>
          <a:lstStyle/>
          <a:p>
            <a:pPr algn="ctr"/>
            <a:r>
              <a:rPr lang="en-ZW" sz="3600" b="1" dirty="0" smtClean="0">
                <a:solidFill>
                  <a:prstClr val="black"/>
                </a:solidFill>
                <a:latin typeface="Calibri" panose="020F0502020204030204"/>
              </a:rPr>
              <a:t>Support to Farmers(</a:t>
            </a:r>
            <a:r>
              <a:rPr lang="en-ZW" sz="3600" b="1" dirty="0" err="1" smtClean="0">
                <a:solidFill>
                  <a:prstClr val="black"/>
                </a:solidFill>
                <a:latin typeface="Calibri" panose="020F0502020204030204"/>
              </a:rPr>
              <a:t>conti</a:t>
            </a:r>
            <a:r>
              <a:rPr lang="en-ZW" sz="3600" b="1" dirty="0" smtClean="0">
                <a:solidFill>
                  <a:prstClr val="black"/>
                </a:solidFill>
                <a:latin typeface="Calibri" panose="020F0502020204030204"/>
              </a:rPr>
              <a:t>)</a:t>
            </a:r>
            <a:endParaRPr lang="en-US" sz="3600" dirty="0"/>
          </a:p>
        </p:txBody>
      </p:sp>
      <p:sp>
        <p:nvSpPr>
          <p:cNvPr id="3" name="Content Placeholder 2"/>
          <p:cNvSpPr>
            <a:spLocks noGrp="1"/>
          </p:cNvSpPr>
          <p:nvPr>
            <p:ph idx="1"/>
          </p:nvPr>
        </p:nvSpPr>
        <p:spPr>
          <a:xfrm>
            <a:off x="838200" y="844062"/>
            <a:ext cx="10515600" cy="5332901"/>
          </a:xfrm>
        </p:spPr>
        <p:txBody>
          <a:bodyPr>
            <a:normAutofit/>
          </a:bodyPr>
          <a:lstStyle/>
          <a:p>
            <a:pPr marL="457200" lvl="1" indent="0" algn="just">
              <a:spcBef>
                <a:spcPts val="1200"/>
              </a:spcBef>
              <a:buNone/>
            </a:pPr>
            <a:r>
              <a:rPr lang="en-US" sz="2900" b="1" kern="0" dirty="0" smtClean="0">
                <a:ea typeface="Times New Roman"/>
                <a:cs typeface="Times New Roman"/>
              </a:rPr>
              <a:t>2.3.3 </a:t>
            </a:r>
            <a:r>
              <a:rPr lang="en-US" sz="2900" b="1" kern="0" dirty="0">
                <a:ea typeface="Times New Roman"/>
                <a:cs typeface="Times New Roman"/>
              </a:rPr>
              <a:t>Affirmative Action Loan Scheme</a:t>
            </a:r>
            <a:endParaRPr lang="en-ZW" sz="2900" b="1" kern="0" dirty="0">
              <a:ea typeface="Times New Roman"/>
              <a:cs typeface="Times New Roman"/>
            </a:endParaRPr>
          </a:p>
          <a:p>
            <a:pPr marL="0" algn="just">
              <a:spcBef>
                <a:spcPts val="0"/>
              </a:spcBef>
            </a:pPr>
            <a:endParaRPr lang="en-US" sz="2900" kern="0" dirty="0" smtClean="0">
              <a:ea typeface="Times New Roman"/>
              <a:cs typeface="Times New Roman"/>
            </a:endParaRPr>
          </a:p>
          <a:p>
            <a:pPr marL="0" algn="just">
              <a:spcBef>
                <a:spcPts val="0"/>
              </a:spcBef>
            </a:pPr>
            <a:r>
              <a:rPr lang="en-US" sz="3200" kern="0" dirty="0" smtClean="0">
                <a:ea typeface="Times New Roman"/>
                <a:cs typeface="Times New Roman"/>
              </a:rPr>
              <a:t>Aided previously disadvantaged </a:t>
            </a:r>
            <a:r>
              <a:rPr lang="en-US" sz="3200" kern="0" dirty="0">
                <a:ea typeface="Times New Roman"/>
                <a:cs typeface="Times New Roman"/>
              </a:rPr>
              <a:t>communities access </a:t>
            </a:r>
            <a:r>
              <a:rPr lang="en-US" sz="3200" kern="0" dirty="0" smtClean="0">
                <a:ea typeface="Times New Roman"/>
                <a:cs typeface="Times New Roman"/>
              </a:rPr>
              <a:t>to</a:t>
            </a:r>
          </a:p>
          <a:p>
            <a:pPr marL="0" indent="0" algn="just">
              <a:spcBef>
                <a:spcPts val="0"/>
              </a:spcBef>
              <a:buNone/>
            </a:pPr>
            <a:r>
              <a:rPr lang="en-US" sz="3200" kern="0" dirty="0">
                <a:ea typeface="Times New Roman"/>
                <a:cs typeface="Times New Roman"/>
              </a:rPr>
              <a:t> </a:t>
            </a:r>
            <a:r>
              <a:rPr lang="en-US" sz="3200" kern="0" dirty="0" smtClean="0">
                <a:ea typeface="Times New Roman"/>
                <a:cs typeface="Times New Roman"/>
              </a:rPr>
              <a:t>  commercial agricultural </a:t>
            </a:r>
            <a:r>
              <a:rPr lang="en-US" sz="3200" kern="0" dirty="0">
                <a:ea typeface="Times New Roman"/>
                <a:cs typeface="Times New Roman"/>
              </a:rPr>
              <a:t>farmland</a:t>
            </a:r>
          </a:p>
          <a:p>
            <a:pPr marL="0" algn="just">
              <a:spcBef>
                <a:spcPts val="0"/>
              </a:spcBef>
            </a:pPr>
            <a:r>
              <a:rPr lang="en-US" sz="3200" kern="0" dirty="0" smtClean="0">
                <a:ea typeface="Times New Roman"/>
                <a:cs typeface="Times New Roman"/>
              </a:rPr>
              <a:t>AALS </a:t>
            </a:r>
            <a:r>
              <a:rPr lang="en-US" sz="3200" kern="0" dirty="0">
                <a:ea typeface="Times New Roman"/>
                <a:cs typeface="Times New Roman"/>
              </a:rPr>
              <a:t>complemented by the North-South Incentive </a:t>
            </a:r>
            <a:r>
              <a:rPr lang="en-US" sz="3200" kern="0" dirty="0" smtClean="0">
                <a:ea typeface="Times New Roman"/>
                <a:cs typeface="Times New Roman"/>
              </a:rPr>
              <a:t>Scheme</a:t>
            </a:r>
          </a:p>
          <a:p>
            <a:pPr marL="0" indent="0" algn="just">
              <a:spcBef>
                <a:spcPts val="0"/>
              </a:spcBef>
              <a:buNone/>
            </a:pPr>
            <a:r>
              <a:rPr lang="en-US" sz="3200" kern="0" dirty="0">
                <a:ea typeface="Times New Roman"/>
                <a:cs typeface="Times New Roman"/>
              </a:rPr>
              <a:t> </a:t>
            </a:r>
            <a:r>
              <a:rPr lang="en-US" sz="3200" kern="0" dirty="0" smtClean="0">
                <a:ea typeface="Times New Roman"/>
                <a:cs typeface="Times New Roman"/>
              </a:rPr>
              <a:t> </a:t>
            </a:r>
            <a:r>
              <a:rPr lang="en-US" sz="3200" kern="0" dirty="0">
                <a:ea typeface="Times New Roman"/>
                <a:cs typeface="Times New Roman"/>
              </a:rPr>
              <a:t>(NSIS)</a:t>
            </a:r>
          </a:p>
          <a:p>
            <a:pPr marL="0" algn="just">
              <a:spcBef>
                <a:spcPts val="0"/>
              </a:spcBef>
            </a:pPr>
            <a:r>
              <a:rPr lang="en-US" sz="3200" kern="0" dirty="0">
                <a:ea typeface="Times New Roman"/>
                <a:cs typeface="Times New Roman"/>
              </a:rPr>
              <a:t>NSIS </a:t>
            </a:r>
            <a:r>
              <a:rPr lang="en-US" sz="3200" kern="0" dirty="0" smtClean="0">
                <a:ea typeface="Times New Roman"/>
                <a:cs typeface="Times New Roman"/>
              </a:rPr>
              <a:t>facilitated movement </a:t>
            </a:r>
            <a:r>
              <a:rPr lang="en-US" sz="3200" kern="0" dirty="0">
                <a:ea typeface="Times New Roman"/>
                <a:cs typeface="Times New Roman"/>
              </a:rPr>
              <a:t>of AALS beneficiary </a:t>
            </a:r>
            <a:r>
              <a:rPr lang="en-US" sz="3200" kern="0" dirty="0" smtClean="0">
                <a:ea typeface="Times New Roman"/>
                <a:cs typeface="Times New Roman"/>
              </a:rPr>
              <a:t>communal</a:t>
            </a:r>
          </a:p>
          <a:p>
            <a:pPr marL="0" indent="0" algn="just">
              <a:spcBef>
                <a:spcPts val="0"/>
              </a:spcBef>
              <a:buNone/>
            </a:pPr>
            <a:r>
              <a:rPr lang="en-US" sz="3200" kern="0" dirty="0">
                <a:ea typeface="Times New Roman"/>
                <a:cs typeface="Times New Roman"/>
              </a:rPr>
              <a:t> </a:t>
            </a:r>
            <a:r>
              <a:rPr lang="en-US" sz="3200" kern="0" dirty="0" smtClean="0">
                <a:ea typeface="Times New Roman"/>
                <a:cs typeface="Times New Roman"/>
              </a:rPr>
              <a:t>  farmers north </a:t>
            </a:r>
            <a:r>
              <a:rPr lang="en-US" sz="3200" kern="0" dirty="0">
                <a:ea typeface="Times New Roman"/>
                <a:cs typeface="Times New Roman"/>
              </a:rPr>
              <a:t>of VCF to commercial </a:t>
            </a:r>
            <a:r>
              <a:rPr lang="en-US" sz="3200" kern="0" dirty="0" smtClean="0">
                <a:ea typeface="Times New Roman"/>
                <a:cs typeface="Times New Roman"/>
              </a:rPr>
              <a:t> </a:t>
            </a:r>
            <a:r>
              <a:rPr lang="en-US" sz="3200" kern="0" dirty="0">
                <a:ea typeface="Times New Roman"/>
                <a:cs typeface="Times New Roman"/>
              </a:rPr>
              <a:t>farms south of VCF</a:t>
            </a:r>
          </a:p>
          <a:p>
            <a:pPr marL="0" algn="just">
              <a:spcBef>
                <a:spcPts val="0"/>
              </a:spcBef>
            </a:pPr>
            <a:r>
              <a:rPr lang="en-US" sz="3200" kern="0" dirty="0">
                <a:ea typeface="Times New Roman"/>
                <a:cs typeface="Times New Roman"/>
              </a:rPr>
              <a:t>NSIS  also </a:t>
            </a:r>
            <a:r>
              <a:rPr lang="en-US" sz="3200" kern="0" dirty="0" smtClean="0">
                <a:ea typeface="Times New Roman"/>
                <a:cs typeface="Times New Roman"/>
              </a:rPr>
              <a:t>aimed </a:t>
            </a:r>
            <a:r>
              <a:rPr lang="en-US" sz="3200" kern="0" dirty="0">
                <a:ea typeface="Times New Roman"/>
                <a:cs typeface="Times New Roman"/>
              </a:rPr>
              <a:t>at assisting animal off-take of </a:t>
            </a:r>
            <a:r>
              <a:rPr lang="en-US" sz="3200" kern="0" dirty="0" smtClean="0">
                <a:ea typeface="Times New Roman"/>
                <a:cs typeface="Times New Roman"/>
              </a:rPr>
              <a:t>the</a:t>
            </a:r>
          </a:p>
          <a:p>
            <a:pPr marL="0" indent="0" algn="just">
              <a:spcBef>
                <a:spcPts val="0"/>
              </a:spcBef>
              <a:buNone/>
            </a:pPr>
            <a:r>
              <a:rPr lang="en-US" sz="3200" kern="0" dirty="0">
                <a:ea typeface="Times New Roman"/>
                <a:cs typeface="Times New Roman"/>
              </a:rPr>
              <a:t> </a:t>
            </a:r>
            <a:r>
              <a:rPr lang="en-US" sz="3200" kern="0" dirty="0" smtClean="0">
                <a:ea typeface="Times New Roman"/>
                <a:cs typeface="Times New Roman"/>
              </a:rPr>
              <a:t>  rangelands in areas </a:t>
            </a:r>
            <a:r>
              <a:rPr lang="en-US" sz="3200" kern="0" dirty="0">
                <a:ea typeface="Times New Roman"/>
                <a:cs typeface="Times New Roman"/>
              </a:rPr>
              <a:t>north of </a:t>
            </a:r>
            <a:r>
              <a:rPr lang="en-US" sz="3200" kern="0" dirty="0" smtClean="0">
                <a:ea typeface="Times New Roman"/>
                <a:cs typeface="Times New Roman"/>
              </a:rPr>
              <a:t>VCF</a:t>
            </a:r>
          </a:p>
          <a:p>
            <a:pPr algn="just">
              <a:spcBef>
                <a:spcPts val="0"/>
              </a:spcBef>
            </a:pPr>
            <a:r>
              <a:rPr lang="en-US" sz="3200" kern="0" dirty="0" smtClean="0">
                <a:ea typeface="Times New Roman"/>
                <a:cs typeface="Times New Roman"/>
              </a:rPr>
              <a:t>Through AALS, 1008 farmers resettled on 5,968,644 ha.</a:t>
            </a:r>
            <a:endParaRPr lang="en-ZW" sz="3200" kern="0" dirty="0">
              <a:ea typeface="Times New Roman"/>
              <a:cs typeface="Times New Roman"/>
            </a:endParaRPr>
          </a:p>
          <a:p>
            <a:endParaRPr lang="en-US" dirty="0"/>
          </a:p>
        </p:txBody>
      </p:sp>
    </p:spTree>
    <p:extLst>
      <p:ext uri="{BB962C8B-B14F-4D97-AF65-F5344CB8AC3E}">
        <p14:creationId xmlns:p14="http://schemas.microsoft.com/office/powerpoint/2010/main" val="1567734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969"/>
            <a:ext cx="10515600" cy="726831"/>
          </a:xfrm>
        </p:spPr>
        <p:txBody>
          <a:bodyPr>
            <a:normAutofit/>
          </a:bodyPr>
          <a:lstStyle/>
          <a:p>
            <a:pPr algn="ctr"/>
            <a:r>
              <a:rPr lang="en-ZW" sz="3600" b="1" dirty="0" smtClean="0">
                <a:solidFill>
                  <a:prstClr val="black"/>
                </a:solidFill>
                <a:latin typeface="Calibri" panose="020F0502020204030204"/>
              </a:rPr>
              <a:t>Support to Farmers (Conti)</a:t>
            </a:r>
            <a:endParaRPr lang="en-US" sz="3600" dirty="0"/>
          </a:p>
        </p:txBody>
      </p:sp>
      <p:sp>
        <p:nvSpPr>
          <p:cNvPr id="3" name="Content Placeholder 2"/>
          <p:cNvSpPr>
            <a:spLocks noGrp="1"/>
          </p:cNvSpPr>
          <p:nvPr>
            <p:ph idx="1"/>
          </p:nvPr>
        </p:nvSpPr>
        <p:spPr>
          <a:xfrm>
            <a:off x="838200" y="992554"/>
            <a:ext cx="10515600" cy="5720861"/>
          </a:xfrm>
        </p:spPr>
        <p:txBody>
          <a:bodyPr>
            <a:normAutofit fontScale="40000" lnSpcReduction="20000"/>
          </a:bodyPr>
          <a:lstStyle/>
          <a:p>
            <a:pPr marL="457200" marR="0" lvl="1" indent="0" algn="just">
              <a:spcBef>
                <a:spcPts val="1200"/>
              </a:spcBef>
              <a:spcAft>
                <a:spcPts val="0"/>
              </a:spcAft>
              <a:buNone/>
            </a:pPr>
            <a:r>
              <a:rPr lang="en-US" sz="8000" b="1" kern="0" dirty="0" smtClean="0">
                <a:ea typeface="Times New Roman"/>
                <a:cs typeface="Times New Roman"/>
              </a:rPr>
              <a:t>2.3.4 Dry </a:t>
            </a:r>
            <a:r>
              <a:rPr lang="en-US" sz="8000" b="1" kern="0" dirty="0">
                <a:ea typeface="Times New Roman"/>
                <a:cs typeface="Times New Roman"/>
              </a:rPr>
              <a:t>Land Crop Production </a:t>
            </a:r>
            <a:r>
              <a:rPr lang="en-US" sz="8000" b="1" kern="0" dirty="0" err="1">
                <a:ea typeface="Times New Roman"/>
                <a:cs typeface="Times New Roman"/>
              </a:rPr>
              <a:t>Programme</a:t>
            </a:r>
            <a:endParaRPr lang="en-ZW" sz="8000" b="1" kern="0" dirty="0">
              <a:ea typeface="Times New Roman"/>
              <a:cs typeface="Times New Roman"/>
            </a:endParaRPr>
          </a:p>
          <a:p>
            <a:pPr algn="just">
              <a:spcBef>
                <a:spcPts val="0"/>
              </a:spcBef>
            </a:pPr>
            <a:r>
              <a:rPr lang="en-US" sz="8000" dirty="0">
                <a:ea typeface="Calibri"/>
                <a:cs typeface="Calibri"/>
              </a:rPr>
              <a:t>DCPP implemented in all the crop growing regions of the country, namely Zambezi, </a:t>
            </a:r>
            <a:r>
              <a:rPr lang="en-US" sz="8000" dirty="0" err="1">
                <a:ea typeface="Calibri"/>
                <a:cs typeface="Calibri"/>
              </a:rPr>
              <a:t>Kavango</a:t>
            </a:r>
            <a:r>
              <a:rPr lang="en-US" sz="8000" dirty="0">
                <a:ea typeface="Calibri"/>
                <a:cs typeface="Calibri"/>
              </a:rPr>
              <a:t> West, </a:t>
            </a:r>
            <a:r>
              <a:rPr lang="en-US" sz="8000" dirty="0" err="1" smtClean="0">
                <a:ea typeface="Calibri"/>
                <a:cs typeface="Calibri"/>
              </a:rPr>
              <a:t>Kavango</a:t>
            </a:r>
            <a:r>
              <a:rPr lang="en-US" sz="8000" dirty="0" smtClean="0">
                <a:ea typeface="Calibri"/>
                <a:cs typeface="Calibri"/>
              </a:rPr>
              <a:t> East</a:t>
            </a:r>
            <a:r>
              <a:rPr lang="en-US" sz="8000" dirty="0">
                <a:ea typeface="Calibri"/>
                <a:cs typeface="Calibri"/>
              </a:rPr>
              <a:t>, </a:t>
            </a:r>
            <a:r>
              <a:rPr lang="en-US" sz="8000" dirty="0" err="1">
                <a:ea typeface="Calibri"/>
                <a:cs typeface="Calibri"/>
              </a:rPr>
              <a:t>Omusati</a:t>
            </a:r>
            <a:r>
              <a:rPr lang="en-US" sz="8000" dirty="0">
                <a:ea typeface="Calibri"/>
                <a:cs typeface="Calibri"/>
              </a:rPr>
              <a:t>, </a:t>
            </a:r>
            <a:r>
              <a:rPr lang="en-US" sz="8000" dirty="0" err="1">
                <a:ea typeface="Calibri"/>
                <a:cs typeface="Calibri"/>
              </a:rPr>
              <a:t>Ohangwena</a:t>
            </a:r>
            <a:r>
              <a:rPr lang="en-US" sz="8000" dirty="0">
                <a:ea typeface="Calibri"/>
                <a:cs typeface="Calibri"/>
              </a:rPr>
              <a:t>, </a:t>
            </a:r>
            <a:r>
              <a:rPr lang="en-US" sz="8000" dirty="0" err="1">
                <a:ea typeface="Calibri"/>
                <a:cs typeface="Calibri"/>
              </a:rPr>
              <a:t>Oshikoto</a:t>
            </a:r>
            <a:r>
              <a:rPr lang="en-US" sz="8000" dirty="0">
                <a:ea typeface="Calibri"/>
                <a:cs typeface="Calibri"/>
              </a:rPr>
              <a:t>, Kunene, </a:t>
            </a:r>
            <a:r>
              <a:rPr lang="en-US" sz="8000" dirty="0" err="1">
                <a:ea typeface="Calibri"/>
                <a:cs typeface="Calibri"/>
              </a:rPr>
              <a:t>Otjozondjupa</a:t>
            </a:r>
            <a:r>
              <a:rPr lang="en-US" sz="8000" dirty="0">
                <a:ea typeface="Calibri"/>
                <a:cs typeface="Calibri"/>
              </a:rPr>
              <a:t> and Omaheke</a:t>
            </a:r>
          </a:p>
          <a:p>
            <a:pPr marL="0" marR="0" algn="just">
              <a:spcBef>
                <a:spcPts val="0"/>
              </a:spcBef>
              <a:spcAft>
                <a:spcPts val="0"/>
              </a:spcAft>
            </a:pPr>
            <a:r>
              <a:rPr lang="en-US" sz="8000" dirty="0">
                <a:ea typeface="Calibri"/>
                <a:cs typeface="Calibri"/>
              </a:rPr>
              <a:t>Provision of subsidized fertilizer, improved seeds, </a:t>
            </a:r>
            <a:r>
              <a:rPr lang="en-US" sz="8000" dirty="0" smtClean="0">
                <a:ea typeface="Calibri"/>
                <a:cs typeface="Calibri"/>
              </a:rPr>
              <a:t>ploughing</a:t>
            </a:r>
          </a:p>
          <a:p>
            <a:pPr marL="0" marR="0" indent="0" algn="just">
              <a:spcBef>
                <a:spcPts val="0"/>
              </a:spcBef>
              <a:spcAft>
                <a:spcPts val="0"/>
              </a:spcAft>
              <a:buNone/>
            </a:pPr>
            <a:r>
              <a:rPr lang="en-US" sz="8000" dirty="0">
                <a:ea typeface="Calibri"/>
                <a:cs typeface="Calibri"/>
              </a:rPr>
              <a:t> </a:t>
            </a:r>
            <a:r>
              <a:rPr lang="en-US" sz="8000" dirty="0" smtClean="0">
                <a:ea typeface="Calibri"/>
                <a:cs typeface="Calibri"/>
              </a:rPr>
              <a:t> </a:t>
            </a:r>
            <a:r>
              <a:rPr lang="en-US" sz="8000" dirty="0">
                <a:ea typeface="Calibri"/>
                <a:cs typeface="Calibri"/>
              </a:rPr>
              <a:t>and weeding services to communal </a:t>
            </a:r>
            <a:r>
              <a:rPr lang="en-US" sz="8000" dirty="0" smtClean="0">
                <a:ea typeface="Calibri"/>
                <a:cs typeface="Calibri"/>
              </a:rPr>
              <a:t>farmers</a:t>
            </a:r>
            <a:endParaRPr lang="en-ZW" sz="8000" dirty="0" smtClean="0">
              <a:ea typeface="Calibri"/>
              <a:cs typeface="Times New Roman"/>
            </a:endParaRPr>
          </a:p>
          <a:p>
            <a:pPr marL="457200" marR="0" lvl="1" indent="0" algn="just">
              <a:spcBef>
                <a:spcPts val="1200"/>
              </a:spcBef>
              <a:spcAft>
                <a:spcPts val="0"/>
              </a:spcAft>
              <a:buNone/>
            </a:pPr>
            <a:r>
              <a:rPr lang="en-US" sz="8000" b="1" kern="0" dirty="0" smtClean="0">
                <a:ea typeface="Times New Roman"/>
                <a:cs typeface="Times New Roman"/>
              </a:rPr>
              <a:t>2.3.5 Conservation Agriculture </a:t>
            </a:r>
            <a:r>
              <a:rPr lang="en-US" sz="8000" b="1" kern="0" dirty="0" err="1" smtClean="0">
                <a:ea typeface="Times New Roman"/>
                <a:cs typeface="Times New Roman"/>
              </a:rPr>
              <a:t>Programme</a:t>
            </a:r>
            <a:endParaRPr lang="en-ZW" sz="8000" b="1" kern="0" dirty="0" smtClean="0">
              <a:ea typeface="Times New Roman"/>
              <a:cs typeface="Times New Roman"/>
            </a:endParaRPr>
          </a:p>
          <a:p>
            <a:pPr marL="0" marR="0" algn="just">
              <a:spcBef>
                <a:spcPts val="0"/>
              </a:spcBef>
              <a:spcAft>
                <a:spcPts val="0"/>
              </a:spcAft>
            </a:pPr>
            <a:r>
              <a:rPr lang="en-US" sz="8000" dirty="0" smtClean="0">
                <a:ea typeface="Calibri"/>
                <a:cs typeface="Calibri"/>
              </a:rPr>
              <a:t>To </a:t>
            </a:r>
            <a:r>
              <a:rPr lang="en-US" sz="8000" dirty="0">
                <a:ea typeface="Calibri"/>
                <a:cs typeface="Calibri"/>
              </a:rPr>
              <a:t>reduce and reverse land degradation</a:t>
            </a:r>
          </a:p>
          <a:p>
            <a:pPr marL="0" marR="0" algn="just">
              <a:spcBef>
                <a:spcPts val="0"/>
              </a:spcBef>
              <a:spcAft>
                <a:spcPts val="0"/>
              </a:spcAft>
            </a:pPr>
            <a:r>
              <a:rPr lang="en-US" sz="8000" dirty="0">
                <a:ea typeface="Calibri"/>
                <a:cs typeface="Calibri"/>
              </a:rPr>
              <a:t>Mitigate the impact of climate change through the </a:t>
            </a:r>
            <a:r>
              <a:rPr lang="en-US" sz="8000" dirty="0" smtClean="0">
                <a:ea typeface="Calibri"/>
                <a:cs typeface="Calibri"/>
              </a:rPr>
              <a:t>adoption</a:t>
            </a:r>
          </a:p>
          <a:p>
            <a:pPr marL="0" marR="0" indent="0" algn="just">
              <a:spcBef>
                <a:spcPts val="0"/>
              </a:spcBef>
              <a:spcAft>
                <a:spcPts val="0"/>
              </a:spcAft>
              <a:buNone/>
            </a:pPr>
            <a:r>
              <a:rPr lang="en-US" sz="8000" dirty="0">
                <a:ea typeface="Calibri"/>
                <a:cs typeface="Calibri"/>
              </a:rPr>
              <a:t> </a:t>
            </a:r>
            <a:r>
              <a:rPr lang="en-US" sz="8000" dirty="0" smtClean="0">
                <a:ea typeface="Calibri"/>
                <a:cs typeface="Calibri"/>
              </a:rPr>
              <a:t> </a:t>
            </a:r>
            <a:r>
              <a:rPr lang="en-US" sz="8000" dirty="0">
                <a:ea typeface="Calibri"/>
                <a:cs typeface="Calibri"/>
              </a:rPr>
              <a:t>of Conservation Agriculture (CA) practices</a:t>
            </a:r>
          </a:p>
          <a:p>
            <a:pPr marL="0" marR="0" algn="just">
              <a:spcBef>
                <a:spcPts val="0"/>
              </a:spcBef>
              <a:spcAft>
                <a:spcPts val="0"/>
              </a:spcAft>
            </a:pPr>
            <a:r>
              <a:rPr lang="en-US" sz="8000" dirty="0">
                <a:ea typeface="Calibri"/>
                <a:cs typeface="Calibri"/>
              </a:rPr>
              <a:t>Basis for sustainable crop production and improved </a:t>
            </a:r>
            <a:r>
              <a:rPr lang="en-US" sz="8000" dirty="0" smtClean="0">
                <a:ea typeface="Calibri"/>
                <a:cs typeface="Calibri"/>
              </a:rPr>
              <a:t>food</a:t>
            </a:r>
          </a:p>
          <a:p>
            <a:pPr marL="0" marR="0" indent="0" algn="just">
              <a:spcBef>
                <a:spcPts val="0"/>
              </a:spcBef>
              <a:spcAft>
                <a:spcPts val="0"/>
              </a:spcAft>
              <a:buNone/>
            </a:pPr>
            <a:r>
              <a:rPr lang="en-US" sz="8000" dirty="0">
                <a:ea typeface="Calibri"/>
                <a:cs typeface="Calibri"/>
              </a:rPr>
              <a:t> </a:t>
            </a:r>
            <a:r>
              <a:rPr lang="en-US" sz="8000" dirty="0" smtClean="0">
                <a:ea typeface="Calibri"/>
                <a:cs typeface="Calibri"/>
              </a:rPr>
              <a:t>  security </a:t>
            </a:r>
            <a:r>
              <a:rPr lang="en-US" sz="8000" dirty="0">
                <a:ea typeface="Calibri"/>
                <a:cs typeface="Calibri"/>
              </a:rPr>
              <a:t>at national and household level</a:t>
            </a:r>
          </a:p>
          <a:p>
            <a:pPr marL="0" marR="0" algn="just">
              <a:spcBef>
                <a:spcPts val="0"/>
              </a:spcBef>
              <a:spcAft>
                <a:spcPts val="0"/>
              </a:spcAft>
            </a:pPr>
            <a:r>
              <a:rPr lang="en-US" sz="8000" dirty="0">
                <a:ea typeface="Calibri"/>
                <a:cs typeface="Calibri"/>
              </a:rPr>
              <a:t>CA implemented with support of cooperating partners in </a:t>
            </a:r>
            <a:r>
              <a:rPr lang="en-US" sz="8000" dirty="0" smtClean="0">
                <a:ea typeface="Calibri"/>
                <a:cs typeface="Calibri"/>
              </a:rPr>
              <a:t>all</a:t>
            </a:r>
          </a:p>
          <a:p>
            <a:pPr marL="0" marR="0" indent="0" algn="just">
              <a:spcBef>
                <a:spcPts val="0"/>
              </a:spcBef>
              <a:spcAft>
                <a:spcPts val="0"/>
              </a:spcAft>
              <a:buNone/>
            </a:pPr>
            <a:r>
              <a:rPr lang="en-US" sz="8000" dirty="0">
                <a:ea typeface="Calibri"/>
                <a:cs typeface="Calibri"/>
              </a:rPr>
              <a:t> </a:t>
            </a:r>
            <a:r>
              <a:rPr lang="en-US" sz="8000" dirty="0" smtClean="0">
                <a:ea typeface="Calibri"/>
                <a:cs typeface="Calibri"/>
              </a:rPr>
              <a:t>  crop </a:t>
            </a:r>
            <a:r>
              <a:rPr lang="en-US" sz="8000" dirty="0">
                <a:ea typeface="Calibri"/>
                <a:cs typeface="Calibri"/>
              </a:rPr>
              <a:t>producing regions</a:t>
            </a:r>
            <a:endParaRPr lang="en-ZW" sz="8000" dirty="0">
              <a:ea typeface="Calibri"/>
              <a:cs typeface="Times New Roman"/>
            </a:endParaRPr>
          </a:p>
          <a:p>
            <a:endParaRPr lang="en-US" dirty="0"/>
          </a:p>
        </p:txBody>
      </p:sp>
    </p:spTree>
    <p:extLst>
      <p:ext uri="{BB962C8B-B14F-4D97-AF65-F5344CB8AC3E}">
        <p14:creationId xmlns:p14="http://schemas.microsoft.com/office/powerpoint/2010/main" val="749244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786"/>
            <a:ext cx="10515600" cy="726830"/>
          </a:xfrm>
        </p:spPr>
        <p:txBody>
          <a:bodyPr>
            <a:normAutofit/>
          </a:bodyPr>
          <a:lstStyle/>
          <a:p>
            <a:pPr algn="ctr"/>
            <a:r>
              <a:rPr lang="en-ZW" sz="3600" b="1" dirty="0" smtClean="0">
                <a:solidFill>
                  <a:prstClr val="black"/>
                </a:solidFill>
                <a:latin typeface="Calibri" panose="020F0502020204030204"/>
              </a:rPr>
              <a:t>Support to Farmers(Conti</a:t>
            </a:r>
            <a:r>
              <a:rPr lang="en-ZW" sz="3600" b="1" dirty="0">
                <a:solidFill>
                  <a:prstClr val="black"/>
                </a:solidFill>
                <a:latin typeface="Calibri" panose="020F0502020204030204"/>
              </a:rPr>
              <a:t>)</a:t>
            </a:r>
            <a:endParaRPr lang="en-US" sz="3600" dirty="0"/>
          </a:p>
        </p:txBody>
      </p:sp>
      <p:sp>
        <p:nvSpPr>
          <p:cNvPr id="3" name="Content Placeholder 2"/>
          <p:cNvSpPr>
            <a:spLocks noGrp="1"/>
          </p:cNvSpPr>
          <p:nvPr>
            <p:ph idx="1"/>
          </p:nvPr>
        </p:nvSpPr>
        <p:spPr>
          <a:xfrm>
            <a:off x="156309" y="820616"/>
            <a:ext cx="11918460" cy="5916245"/>
          </a:xfrm>
        </p:spPr>
        <p:txBody>
          <a:bodyPr>
            <a:normAutofit lnSpcReduction="10000"/>
          </a:bodyPr>
          <a:lstStyle/>
          <a:p>
            <a:pPr marL="0" indent="0">
              <a:buNone/>
            </a:pPr>
            <a:r>
              <a:rPr lang="en-US" dirty="0" smtClean="0"/>
              <a:t>  </a:t>
            </a:r>
            <a:r>
              <a:rPr lang="en-US" sz="3200" b="1" dirty="0" smtClean="0"/>
              <a:t>2.3.6 Namibia Agricultural Mechanization and Seed Improvement </a:t>
            </a:r>
          </a:p>
          <a:p>
            <a:pPr marL="0" indent="0">
              <a:buNone/>
            </a:pPr>
            <a:r>
              <a:rPr lang="en-US" sz="3200" b="1" dirty="0" smtClean="0"/>
              <a:t>      Project</a:t>
            </a:r>
          </a:p>
          <a:p>
            <a:r>
              <a:rPr lang="en-US" sz="3200" dirty="0" smtClean="0"/>
              <a:t>NAMSIP, a 5 year project is funded through African Development Bank Loan</a:t>
            </a:r>
          </a:p>
          <a:p>
            <a:r>
              <a:rPr lang="en-US" sz="3200" dirty="0" smtClean="0"/>
              <a:t>To improve household food security, nutrition, job creation, household income and livelihoods of rural people</a:t>
            </a:r>
          </a:p>
          <a:p>
            <a:r>
              <a:rPr lang="en-US" sz="3200" dirty="0" smtClean="0"/>
              <a:t>Aims to increase agricultural production and productivity </a:t>
            </a:r>
          </a:p>
          <a:p>
            <a:r>
              <a:rPr lang="en-US" sz="3200" dirty="0" smtClean="0"/>
              <a:t>Supports agricultural production through mechanization and certified seed systems</a:t>
            </a:r>
          </a:p>
          <a:p>
            <a:r>
              <a:rPr lang="en-US" sz="3200" dirty="0" smtClean="0"/>
              <a:t>Agricultural scheme will be implemented in 14 regions of Namibia</a:t>
            </a:r>
          </a:p>
          <a:p>
            <a:r>
              <a:rPr lang="en-US" sz="3200" dirty="0" smtClean="0"/>
              <a:t>Seed systems development scheme will be implemented in </a:t>
            </a:r>
            <a:r>
              <a:rPr lang="en-US" sz="3200" dirty="0" err="1" smtClean="0"/>
              <a:t>Kavango</a:t>
            </a:r>
            <a:r>
              <a:rPr lang="en-US" sz="3200" dirty="0" smtClean="0"/>
              <a:t> East, </a:t>
            </a:r>
            <a:r>
              <a:rPr lang="en-US" sz="3200" dirty="0" err="1" smtClean="0"/>
              <a:t>Kavango</a:t>
            </a:r>
            <a:r>
              <a:rPr lang="en-US" sz="3200" dirty="0" smtClean="0"/>
              <a:t> West, Oshana, </a:t>
            </a:r>
            <a:r>
              <a:rPr lang="en-US" sz="3200" dirty="0" err="1" smtClean="0"/>
              <a:t>Omusati</a:t>
            </a:r>
            <a:r>
              <a:rPr lang="en-US" sz="3200" dirty="0" smtClean="0"/>
              <a:t>, </a:t>
            </a:r>
            <a:r>
              <a:rPr lang="en-US" sz="3200" dirty="0" err="1" smtClean="0"/>
              <a:t>Oshikoto</a:t>
            </a:r>
            <a:r>
              <a:rPr lang="en-US" sz="3200" dirty="0" smtClean="0"/>
              <a:t> and Zambezi region. </a:t>
            </a:r>
            <a:endParaRPr lang="en-US" sz="3200" dirty="0"/>
          </a:p>
          <a:p>
            <a:pPr marL="0" indent="0">
              <a:buNone/>
            </a:pPr>
            <a:endParaRPr lang="en-US" sz="3200" b="1" dirty="0"/>
          </a:p>
        </p:txBody>
      </p:sp>
    </p:spTree>
    <p:extLst>
      <p:ext uri="{BB962C8B-B14F-4D97-AF65-F5344CB8AC3E}">
        <p14:creationId xmlns:p14="http://schemas.microsoft.com/office/powerpoint/2010/main" val="269369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970"/>
            <a:ext cx="10515600" cy="773723"/>
          </a:xfrm>
        </p:spPr>
        <p:txBody>
          <a:bodyPr>
            <a:normAutofit/>
          </a:bodyPr>
          <a:lstStyle/>
          <a:p>
            <a:pPr algn="ctr"/>
            <a:r>
              <a:rPr lang="en-ZW" sz="3600" b="1" dirty="0">
                <a:solidFill>
                  <a:prstClr val="black"/>
                </a:solidFill>
                <a:latin typeface="Calibri" panose="020F0502020204030204"/>
              </a:rPr>
              <a:t>Agrarian Reform</a:t>
            </a:r>
            <a:r>
              <a:rPr lang="en-ZW" sz="3600" b="1" dirty="0" smtClean="0">
                <a:solidFill>
                  <a:prstClr val="black"/>
                </a:solidFill>
                <a:latin typeface="Calibri" panose="020F0502020204030204"/>
              </a:rPr>
              <a:t>(</a:t>
            </a:r>
            <a:r>
              <a:rPr lang="en-ZW" sz="3600" b="1" dirty="0" err="1" smtClean="0">
                <a:solidFill>
                  <a:prstClr val="black"/>
                </a:solidFill>
                <a:latin typeface="Calibri" panose="020F0502020204030204"/>
              </a:rPr>
              <a:t>conti</a:t>
            </a:r>
            <a:r>
              <a:rPr lang="en-ZW" sz="3600" b="1" dirty="0">
                <a:solidFill>
                  <a:prstClr val="black"/>
                </a:solidFill>
                <a:latin typeface="Calibri" panose="020F0502020204030204"/>
              </a:rPr>
              <a:t>)</a:t>
            </a:r>
            <a:endParaRPr lang="en-US" sz="3600" dirty="0"/>
          </a:p>
        </p:txBody>
      </p:sp>
      <p:sp>
        <p:nvSpPr>
          <p:cNvPr id="3" name="Content Placeholder 2"/>
          <p:cNvSpPr>
            <a:spLocks noGrp="1"/>
          </p:cNvSpPr>
          <p:nvPr>
            <p:ph idx="1"/>
          </p:nvPr>
        </p:nvSpPr>
        <p:spPr>
          <a:xfrm>
            <a:off x="838200" y="1422400"/>
            <a:ext cx="10515600" cy="5119077"/>
          </a:xfrm>
        </p:spPr>
        <p:txBody>
          <a:bodyPr>
            <a:normAutofit/>
          </a:bodyPr>
          <a:lstStyle/>
          <a:p>
            <a:pPr marL="457200" lvl="1" indent="0" algn="just">
              <a:spcBef>
                <a:spcPts val="1200"/>
              </a:spcBef>
              <a:buNone/>
            </a:pPr>
            <a:r>
              <a:rPr lang="en-US" sz="3200" b="1" kern="0" dirty="0" smtClean="0">
                <a:solidFill>
                  <a:prstClr val="black"/>
                </a:solidFill>
                <a:ea typeface="Times New Roman"/>
                <a:cs typeface="Times New Roman"/>
              </a:rPr>
              <a:t>2.3.7 Climate Resilient Agriculture in three of the Vulnerable Extreme northern crop-growing regions</a:t>
            </a:r>
            <a:endParaRPr lang="en-ZW" sz="3200" b="1" kern="0" dirty="0" smtClean="0">
              <a:solidFill>
                <a:srgbClr val="2E74B5"/>
              </a:solidFill>
              <a:latin typeface="Calibri Light"/>
              <a:ea typeface="Times New Roman"/>
              <a:cs typeface="Times New Roman"/>
            </a:endParaRPr>
          </a:p>
          <a:p>
            <a:pPr marL="0" lvl="0" algn="just">
              <a:spcBef>
                <a:spcPts val="0"/>
              </a:spcBef>
            </a:pPr>
            <a:r>
              <a:rPr lang="en-ZA" sz="3200" kern="0" dirty="0" smtClean="0">
                <a:solidFill>
                  <a:prstClr val="black"/>
                </a:solidFill>
                <a:ea typeface="Times New Roman"/>
                <a:cs typeface="Times New Roman"/>
              </a:rPr>
              <a:t>CRAVE implemented in Zambezi, </a:t>
            </a:r>
            <a:r>
              <a:rPr lang="en-ZA" sz="3200" kern="0" dirty="0" err="1" smtClean="0">
                <a:solidFill>
                  <a:prstClr val="black"/>
                </a:solidFill>
                <a:ea typeface="Times New Roman"/>
                <a:cs typeface="Times New Roman"/>
              </a:rPr>
              <a:t>Kavango</a:t>
            </a:r>
            <a:r>
              <a:rPr lang="en-ZA" sz="3200" kern="0" dirty="0" smtClean="0">
                <a:solidFill>
                  <a:prstClr val="black"/>
                </a:solidFill>
                <a:ea typeface="Times New Roman"/>
                <a:cs typeface="Times New Roman"/>
              </a:rPr>
              <a:t> East and </a:t>
            </a:r>
            <a:r>
              <a:rPr lang="en-ZA" sz="3200" kern="0" dirty="0" err="1" smtClean="0">
                <a:solidFill>
                  <a:prstClr val="black"/>
                </a:solidFill>
                <a:ea typeface="Times New Roman"/>
                <a:cs typeface="Times New Roman"/>
              </a:rPr>
              <a:t>Kavango</a:t>
            </a:r>
            <a:endParaRPr lang="en-ZA" sz="3200" kern="0" dirty="0" smtClean="0">
              <a:solidFill>
                <a:prstClr val="black"/>
              </a:solidFill>
              <a:ea typeface="Times New Roman"/>
              <a:cs typeface="Times New Roman"/>
            </a:endParaRPr>
          </a:p>
          <a:p>
            <a:pPr marL="0" lvl="0" indent="0" algn="just">
              <a:spcBef>
                <a:spcPts val="0"/>
              </a:spcBef>
              <a:buNone/>
            </a:pPr>
            <a:r>
              <a:rPr lang="en-ZA" sz="3200" kern="0" dirty="0" smtClean="0">
                <a:solidFill>
                  <a:prstClr val="black"/>
                </a:solidFill>
                <a:ea typeface="Times New Roman"/>
                <a:cs typeface="Times New Roman"/>
              </a:rPr>
              <a:t>   West</a:t>
            </a:r>
          </a:p>
          <a:p>
            <a:pPr marL="0" lvl="0" algn="just">
              <a:spcBef>
                <a:spcPts val="0"/>
              </a:spcBef>
            </a:pPr>
            <a:r>
              <a:rPr lang="en-ZA" sz="3200" kern="0" dirty="0" smtClean="0">
                <a:solidFill>
                  <a:prstClr val="black"/>
                </a:solidFill>
                <a:ea typeface="Times New Roman"/>
                <a:cs typeface="Times New Roman"/>
              </a:rPr>
              <a:t>Funded through a grant by the Environmental Investment</a:t>
            </a:r>
          </a:p>
          <a:p>
            <a:pPr marL="0" lvl="0" indent="0" algn="just">
              <a:spcBef>
                <a:spcPts val="0"/>
              </a:spcBef>
              <a:buNone/>
            </a:pPr>
            <a:r>
              <a:rPr lang="en-ZA" sz="3200" kern="0" dirty="0" smtClean="0">
                <a:solidFill>
                  <a:prstClr val="black"/>
                </a:solidFill>
                <a:ea typeface="Times New Roman"/>
                <a:cs typeface="Times New Roman"/>
              </a:rPr>
              <a:t>  Fund (EIF)</a:t>
            </a:r>
          </a:p>
          <a:p>
            <a:pPr marL="0" lvl="0" algn="just">
              <a:spcBef>
                <a:spcPts val="0"/>
              </a:spcBef>
            </a:pPr>
            <a:r>
              <a:rPr lang="en-ZA" sz="3200" kern="0" dirty="0" smtClean="0">
                <a:solidFill>
                  <a:prstClr val="black"/>
                </a:solidFill>
                <a:ea typeface="Times New Roman"/>
                <a:cs typeface="Times New Roman"/>
              </a:rPr>
              <a:t>Complementing the Comprehensive Conservation</a:t>
            </a:r>
          </a:p>
          <a:p>
            <a:pPr marL="0" lvl="0" indent="0" algn="just">
              <a:spcBef>
                <a:spcPts val="0"/>
              </a:spcBef>
              <a:buNone/>
            </a:pPr>
            <a:r>
              <a:rPr lang="en-ZA" sz="3200" kern="0" dirty="0" smtClean="0">
                <a:solidFill>
                  <a:prstClr val="black"/>
                </a:solidFill>
                <a:ea typeface="Times New Roman"/>
                <a:cs typeface="Times New Roman"/>
              </a:rPr>
              <a:t>   Agriculture Programme</a:t>
            </a:r>
          </a:p>
          <a:p>
            <a:pPr marL="0" lvl="0" algn="just">
              <a:spcBef>
                <a:spcPts val="0"/>
              </a:spcBef>
            </a:pPr>
            <a:r>
              <a:rPr lang="en-ZA" sz="3200" kern="0" dirty="0" smtClean="0">
                <a:solidFill>
                  <a:prstClr val="black"/>
                </a:solidFill>
                <a:ea typeface="Times New Roman"/>
                <a:cs typeface="Times New Roman"/>
              </a:rPr>
              <a:t>Capacitates beneficiaries to acquire skills and knowledge to</a:t>
            </a:r>
          </a:p>
          <a:p>
            <a:pPr marL="0" lvl="0" indent="0" algn="just">
              <a:spcBef>
                <a:spcPts val="0"/>
              </a:spcBef>
              <a:buNone/>
            </a:pPr>
            <a:r>
              <a:rPr lang="en-ZA" sz="3200" kern="0" dirty="0" smtClean="0">
                <a:solidFill>
                  <a:prstClr val="black"/>
                </a:solidFill>
                <a:ea typeface="Times New Roman"/>
                <a:cs typeface="Times New Roman"/>
              </a:rPr>
              <a:t>   adopt conservation agriculture and climate-resilient </a:t>
            </a:r>
          </a:p>
          <a:p>
            <a:pPr marL="0" lvl="0" indent="0" algn="just">
              <a:spcBef>
                <a:spcPts val="0"/>
              </a:spcBef>
              <a:buNone/>
            </a:pPr>
            <a:r>
              <a:rPr lang="en-ZA" sz="3200" kern="0" dirty="0" smtClean="0">
                <a:solidFill>
                  <a:prstClr val="black"/>
                </a:solidFill>
                <a:ea typeface="Times New Roman"/>
                <a:cs typeface="Times New Roman"/>
              </a:rPr>
              <a:t>   agricultural practices</a:t>
            </a:r>
            <a:endParaRPr lang="en-ZW" sz="3200" kern="0" dirty="0" smtClean="0">
              <a:solidFill>
                <a:prstClr val="black"/>
              </a:solidFill>
              <a:ea typeface="Times New Roman"/>
              <a:cs typeface="Times New Roman"/>
            </a:endParaRPr>
          </a:p>
          <a:p>
            <a:endParaRPr lang="en-US" dirty="0"/>
          </a:p>
        </p:txBody>
      </p:sp>
    </p:spTree>
    <p:extLst>
      <p:ext uri="{BB962C8B-B14F-4D97-AF65-F5344CB8AC3E}">
        <p14:creationId xmlns:p14="http://schemas.microsoft.com/office/powerpoint/2010/main" val="2546143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44" y="54708"/>
            <a:ext cx="10515600" cy="633046"/>
          </a:xfrm>
        </p:spPr>
        <p:txBody>
          <a:bodyPr>
            <a:normAutofit fontScale="90000"/>
          </a:bodyPr>
          <a:lstStyle/>
          <a:p>
            <a:pPr marL="228600" lvl="0" indent="-228600" algn="ctr">
              <a:spcBef>
                <a:spcPts val="1000"/>
              </a:spcBef>
            </a:pPr>
            <a:r>
              <a:rPr lang="en-ZW" sz="2800" b="1" dirty="0">
                <a:solidFill>
                  <a:prstClr val="black"/>
                </a:solidFill>
                <a:latin typeface="Calibri" panose="020F0502020204030204"/>
              </a:rPr>
              <a:t/>
            </a:r>
            <a:br>
              <a:rPr lang="en-ZW" sz="2800" b="1" dirty="0">
                <a:solidFill>
                  <a:prstClr val="black"/>
                </a:solidFill>
                <a:latin typeface="Calibri" panose="020F0502020204030204"/>
              </a:rPr>
            </a:br>
            <a:r>
              <a:rPr lang="en-ZW" sz="4000" b="1" dirty="0" smtClean="0">
                <a:solidFill>
                  <a:prstClr val="black"/>
                </a:solidFill>
                <a:latin typeface="Calibri" panose="020F0502020204030204"/>
              </a:rPr>
              <a:t>Support to Farmers(</a:t>
            </a:r>
            <a:r>
              <a:rPr lang="en-ZW" sz="4000" b="1" dirty="0" err="1" smtClean="0">
                <a:solidFill>
                  <a:prstClr val="black"/>
                </a:solidFill>
                <a:latin typeface="Calibri" panose="020F0502020204030204"/>
              </a:rPr>
              <a:t>conti</a:t>
            </a:r>
            <a:r>
              <a:rPr lang="en-ZW" sz="4000" b="1" dirty="0" smtClean="0">
                <a:solidFill>
                  <a:prstClr val="black"/>
                </a:solidFill>
                <a:latin typeface="Calibri" panose="020F0502020204030204"/>
              </a:rPr>
              <a:t>)</a:t>
            </a:r>
            <a:r>
              <a:rPr lang="en-ZW" sz="2800" b="1" dirty="0">
                <a:solidFill>
                  <a:prstClr val="black"/>
                </a:solidFill>
                <a:latin typeface="Calibri" panose="020F0502020204030204"/>
              </a:rPr>
              <a:t/>
            </a:r>
            <a:br>
              <a:rPr lang="en-ZW" sz="2800" b="1" dirty="0">
                <a:solidFill>
                  <a:prstClr val="black"/>
                </a:solidFill>
                <a:latin typeface="Calibri" panose="020F0502020204030204"/>
              </a:rPr>
            </a:br>
            <a:endParaRPr lang="en-ZW" dirty="0"/>
          </a:p>
        </p:txBody>
      </p:sp>
      <p:sp>
        <p:nvSpPr>
          <p:cNvPr id="3" name="Content Placeholder 2"/>
          <p:cNvSpPr>
            <a:spLocks noGrp="1"/>
          </p:cNvSpPr>
          <p:nvPr>
            <p:ph idx="1"/>
          </p:nvPr>
        </p:nvSpPr>
        <p:spPr>
          <a:xfrm>
            <a:off x="211015" y="609600"/>
            <a:ext cx="11801231" cy="6158523"/>
          </a:xfrm>
        </p:spPr>
        <p:txBody>
          <a:bodyPr>
            <a:normAutofit fontScale="92500" lnSpcReduction="10000"/>
          </a:bodyPr>
          <a:lstStyle/>
          <a:p>
            <a:pPr marL="0" indent="0" algn="just">
              <a:spcBef>
                <a:spcPts val="0"/>
              </a:spcBef>
              <a:buNone/>
            </a:pPr>
            <a:endParaRPr lang="en-US" sz="2000" kern="0" dirty="0">
              <a:ea typeface="Times New Roman"/>
              <a:cs typeface="Times New Roman"/>
            </a:endParaRPr>
          </a:p>
          <a:p>
            <a:pPr marL="457200" marR="0" lvl="1" indent="0" algn="just">
              <a:spcBef>
                <a:spcPts val="1200"/>
              </a:spcBef>
              <a:spcAft>
                <a:spcPts val="0"/>
              </a:spcAft>
              <a:buNone/>
            </a:pPr>
            <a:r>
              <a:rPr lang="en-US" sz="3200" b="1" kern="0" dirty="0" smtClean="0">
                <a:ea typeface="Times New Roman"/>
                <a:cs typeface="Times New Roman"/>
              </a:rPr>
              <a:t>2.3.8 Nurseries</a:t>
            </a:r>
            <a:endParaRPr lang="en-ZW" sz="3200" b="1" kern="0" dirty="0">
              <a:ea typeface="Times New Roman"/>
              <a:cs typeface="Times New Roman"/>
            </a:endParaRPr>
          </a:p>
          <a:p>
            <a:pPr algn="just">
              <a:spcBef>
                <a:spcPts val="0"/>
              </a:spcBef>
            </a:pPr>
            <a:r>
              <a:rPr lang="en-US" sz="3500" kern="0" dirty="0">
                <a:ea typeface="Times New Roman"/>
                <a:cs typeface="Times New Roman"/>
              </a:rPr>
              <a:t>S</a:t>
            </a:r>
            <a:r>
              <a:rPr lang="en-US" sz="3500" kern="0" dirty="0" smtClean="0">
                <a:ea typeface="Times New Roman"/>
                <a:cs typeface="Times New Roman"/>
              </a:rPr>
              <a:t>eedling </a:t>
            </a:r>
            <a:r>
              <a:rPr lang="en-US" sz="3500" kern="0" dirty="0">
                <a:ea typeface="Times New Roman"/>
                <a:cs typeface="Times New Roman"/>
              </a:rPr>
              <a:t>nurseries established </a:t>
            </a:r>
            <a:r>
              <a:rPr lang="en-US" sz="3500" kern="0" dirty="0" smtClean="0">
                <a:ea typeface="Times New Roman"/>
                <a:cs typeface="Times New Roman"/>
              </a:rPr>
              <a:t>to </a:t>
            </a:r>
            <a:r>
              <a:rPr lang="en-US" sz="3500" kern="0" dirty="0">
                <a:ea typeface="Times New Roman"/>
                <a:cs typeface="Times New Roman"/>
              </a:rPr>
              <a:t>produce seedlings for shade and fruit trees </a:t>
            </a:r>
            <a:endParaRPr lang="en-US" sz="3500" kern="0" dirty="0" smtClean="0">
              <a:ea typeface="Times New Roman"/>
              <a:cs typeface="Times New Roman"/>
            </a:endParaRPr>
          </a:p>
          <a:p>
            <a:pPr marL="0" marR="0" algn="just">
              <a:spcBef>
                <a:spcPts val="0"/>
              </a:spcBef>
              <a:spcAft>
                <a:spcPts val="0"/>
              </a:spcAft>
            </a:pPr>
            <a:r>
              <a:rPr lang="en-US" sz="3500" kern="0" dirty="0" smtClean="0">
                <a:ea typeface="Times New Roman"/>
                <a:cs typeface="Times New Roman"/>
              </a:rPr>
              <a:t>Seedlings sold at </a:t>
            </a:r>
            <a:r>
              <a:rPr lang="en-US" sz="3500" kern="0" dirty="0">
                <a:ea typeface="Times New Roman"/>
                <a:cs typeface="Times New Roman"/>
              </a:rPr>
              <a:t>subsidized prices </a:t>
            </a:r>
            <a:r>
              <a:rPr lang="en-US" sz="3500" kern="0" dirty="0" smtClean="0">
                <a:ea typeface="Times New Roman"/>
                <a:cs typeface="Times New Roman"/>
              </a:rPr>
              <a:t>as well as donated to </a:t>
            </a:r>
            <a:r>
              <a:rPr lang="en-US" sz="3500" kern="0" dirty="0">
                <a:ea typeface="Times New Roman"/>
                <a:cs typeface="Times New Roman"/>
              </a:rPr>
              <a:t>the </a:t>
            </a:r>
            <a:r>
              <a:rPr lang="en-US" sz="3500" kern="0" dirty="0" smtClean="0">
                <a:ea typeface="Times New Roman"/>
                <a:cs typeface="Times New Roman"/>
              </a:rPr>
              <a:t>public</a:t>
            </a:r>
          </a:p>
          <a:p>
            <a:pPr algn="just">
              <a:spcBef>
                <a:spcPts val="0"/>
              </a:spcBef>
            </a:pPr>
            <a:r>
              <a:rPr lang="en-US" sz="3500" kern="0" dirty="0">
                <a:ea typeface="Times New Roman"/>
                <a:cs typeface="Times New Roman"/>
              </a:rPr>
              <a:t>S</a:t>
            </a:r>
            <a:r>
              <a:rPr lang="en-US" sz="3500" kern="0" dirty="0" smtClean="0">
                <a:ea typeface="Times New Roman"/>
                <a:cs typeface="Times New Roman"/>
              </a:rPr>
              <a:t>eedlings planted in GRN orchards </a:t>
            </a:r>
            <a:r>
              <a:rPr lang="en-US" sz="3500" kern="0" dirty="0">
                <a:ea typeface="Times New Roman"/>
                <a:cs typeface="Times New Roman"/>
              </a:rPr>
              <a:t>and woodlots for demonstration </a:t>
            </a:r>
            <a:r>
              <a:rPr lang="en-US" sz="3500" kern="0" dirty="0" smtClean="0">
                <a:ea typeface="Times New Roman"/>
                <a:cs typeface="Times New Roman"/>
              </a:rPr>
              <a:t>and research trials</a:t>
            </a:r>
            <a:endParaRPr lang="en-ZW" sz="3500" kern="0" dirty="0">
              <a:ea typeface="Times New Roman"/>
              <a:cs typeface="Times New Roman"/>
            </a:endParaRPr>
          </a:p>
          <a:p>
            <a:pPr marL="457200" lvl="1" indent="0" algn="just">
              <a:spcBef>
                <a:spcPts val="1200"/>
              </a:spcBef>
              <a:buNone/>
            </a:pPr>
            <a:r>
              <a:rPr lang="en-US" sz="3200" b="1" kern="0" dirty="0" smtClean="0">
                <a:ea typeface="Times New Roman"/>
                <a:cs typeface="Times New Roman"/>
              </a:rPr>
              <a:t>2.3.9 Orchards</a:t>
            </a:r>
            <a:endParaRPr lang="en-ZW" sz="3200" b="1" kern="0" dirty="0">
              <a:ea typeface="Times New Roman"/>
              <a:cs typeface="Times New Roman"/>
            </a:endParaRPr>
          </a:p>
          <a:p>
            <a:pPr algn="just">
              <a:spcBef>
                <a:spcPts val="0"/>
              </a:spcBef>
            </a:pPr>
            <a:r>
              <a:rPr lang="en-US" sz="3500" kern="0" dirty="0" smtClean="0">
                <a:ea typeface="Times New Roman"/>
                <a:cs typeface="Times New Roman"/>
              </a:rPr>
              <a:t>Several </a:t>
            </a:r>
            <a:r>
              <a:rPr lang="en-US" sz="3500" kern="0" dirty="0">
                <a:ea typeface="Times New Roman"/>
                <a:cs typeface="Times New Roman"/>
              </a:rPr>
              <a:t>orchards established </a:t>
            </a:r>
            <a:r>
              <a:rPr lang="en-US" sz="3500" kern="0" dirty="0" smtClean="0">
                <a:ea typeface="Times New Roman"/>
                <a:cs typeface="Times New Roman"/>
              </a:rPr>
              <a:t>to </a:t>
            </a:r>
            <a:r>
              <a:rPr lang="en-US" sz="3500" kern="0" dirty="0">
                <a:ea typeface="Times New Roman"/>
                <a:cs typeface="Times New Roman"/>
              </a:rPr>
              <a:t>produce fruits to contribute to national food </a:t>
            </a:r>
            <a:r>
              <a:rPr lang="en-US" sz="3500" kern="0" dirty="0" smtClean="0">
                <a:ea typeface="Times New Roman"/>
                <a:cs typeface="Times New Roman"/>
              </a:rPr>
              <a:t>secur</a:t>
            </a:r>
            <a:r>
              <a:rPr lang="en-US" sz="3500" kern="0" dirty="0">
                <a:ea typeface="Times New Roman"/>
                <a:cs typeface="Times New Roman"/>
              </a:rPr>
              <a:t>ity</a:t>
            </a:r>
            <a:endParaRPr lang="en-US" sz="3500" kern="0" dirty="0" smtClean="0">
              <a:ea typeface="Times New Roman"/>
              <a:cs typeface="Times New Roman"/>
            </a:endParaRPr>
          </a:p>
          <a:p>
            <a:pPr algn="just">
              <a:spcBef>
                <a:spcPts val="0"/>
              </a:spcBef>
            </a:pPr>
            <a:r>
              <a:rPr lang="en-US" sz="3500" kern="0" dirty="0" smtClean="0">
                <a:ea typeface="Times New Roman"/>
                <a:cs typeface="Times New Roman"/>
              </a:rPr>
              <a:t>Orchard increase </a:t>
            </a:r>
            <a:r>
              <a:rPr lang="en-US" sz="3500" kern="0" dirty="0">
                <a:ea typeface="Times New Roman"/>
                <a:cs typeface="Times New Roman"/>
              </a:rPr>
              <a:t>the vegetation </a:t>
            </a:r>
            <a:r>
              <a:rPr lang="en-US" sz="3500" kern="0" dirty="0" smtClean="0">
                <a:ea typeface="Times New Roman"/>
                <a:cs typeface="Times New Roman"/>
              </a:rPr>
              <a:t>cover</a:t>
            </a:r>
          </a:p>
          <a:p>
            <a:pPr algn="just">
              <a:spcBef>
                <a:spcPts val="0"/>
              </a:spcBef>
            </a:pPr>
            <a:r>
              <a:rPr lang="en-US" sz="3500" kern="0" dirty="0" smtClean="0">
                <a:ea typeface="Times New Roman"/>
                <a:cs typeface="Times New Roman"/>
              </a:rPr>
              <a:t>Some </a:t>
            </a:r>
            <a:r>
              <a:rPr lang="en-US" sz="3500" kern="0" dirty="0">
                <a:ea typeface="Times New Roman"/>
                <a:cs typeface="Times New Roman"/>
              </a:rPr>
              <a:t>orchards </a:t>
            </a:r>
            <a:r>
              <a:rPr lang="en-US" sz="3500" kern="0" dirty="0" smtClean="0">
                <a:ea typeface="Times New Roman"/>
                <a:cs typeface="Times New Roman"/>
              </a:rPr>
              <a:t>used </a:t>
            </a:r>
            <a:r>
              <a:rPr lang="en-US" sz="3500" kern="0" dirty="0">
                <a:ea typeface="Times New Roman"/>
                <a:cs typeface="Times New Roman"/>
              </a:rPr>
              <a:t>for research trials to investigate adaptability of the trees to the </a:t>
            </a:r>
            <a:r>
              <a:rPr lang="en-US" sz="3500" kern="0" dirty="0" smtClean="0">
                <a:ea typeface="Times New Roman"/>
                <a:cs typeface="Times New Roman"/>
              </a:rPr>
              <a:t>environment</a:t>
            </a:r>
          </a:p>
          <a:p>
            <a:pPr algn="just">
              <a:spcBef>
                <a:spcPts val="0"/>
              </a:spcBef>
            </a:pPr>
            <a:r>
              <a:rPr lang="en-US" sz="3500" kern="0" dirty="0" smtClean="0">
                <a:ea typeface="Times New Roman"/>
                <a:cs typeface="Times New Roman"/>
              </a:rPr>
              <a:t>Management </a:t>
            </a:r>
            <a:r>
              <a:rPr lang="en-US" sz="3500" kern="0" dirty="0">
                <a:ea typeface="Times New Roman"/>
                <a:cs typeface="Times New Roman"/>
              </a:rPr>
              <a:t>of the orchards </a:t>
            </a:r>
            <a:r>
              <a:rPr lang="en-US" sz="3500" kern="0" dirty="0" smtClean="0">
                <a:ea typeface="Times New Roman"/>
                <a:cs typeface="Times New Roman"/>
              </a:rPr>
              <a:t>to be </a:t>
            </a:r>
            <a:r>
              <a:rPr lang="en-US" sz="3500" kern="0" dirty="0">
                <a:ea typeface="Times New Roman"/>
                <a:cs typeface="Times New Roman"/>
              </a:rPr>
              <a:t>handed over to communities and other relevant institutions for their sustainable </a:t>
            </a:r>
            <a:r>
              <a:rPr lang="en-US" sz="3500" kern="0" dirty="0" smtClean="0">
                <a:ea typeface="Times New Roman"/>
                <a:cs typeface="Times New Roman"/>
              </a:rPr>
              <a:t>management</a:t>
            </a:r>
            <a:endParaRPr lang="en-ZW" sz="3500" kern="0" dirty="0">
              <a:ea typeface="Times New Roman"/>
              <a:cs typeface="Times New Roman"/>
            </a:endParaRPr>
          </a:p>
          <a:p>
            <a:pPr marL="0" algn="just">
              <a:spcBef>
                <a:spcPts val="0"/>
              </a:spcBef>
            </a:pPr>
            <a:endParaRPr lang="en-ZW" sz="2900" kern="0" dirty="0">
              <a:ea typeface="Times New Roman"/>
              <a:cs typeface="Times New Roman"/>
            </a:endParaRPr>
          </a:p>
          <a:p>
            <a:pPr marL="0" marR="0" indent="0" algn="just">
              <a:spcBef>
                <a:spcPts val="0"/>
              </a:spcBef>
              <a:spcAft>
                <a:spcPts val="0"/>
              </a:spcAft>
              <a:buNone/>
            </a:pPr>
            <a:endParaRPr lang="en-ZW" sz="2900" kern="0" dirty="0">
              <a:ea typeface="Times New Roman"/>
              <a:cs typeface="Times New Roman"/>
            </a:endParaRPr>
          </a:p>
        </p:txBody>
      </p:sp>
    </p:spTree>
    <p:extLst>
      <p:ext uri="{BB962C8B-B14F-4D97-AF65-F5344CB8AC3E}">
        <p14:creationId xmlns:p14="http://schemas.microsoft.com/office/powerpoint/2010/main" val="79768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415"/>
            <a:ext cx="10515600" cy="930031"/>
          </a:xfrm>
        </p:spPr>
        <p:txBody>
          <a:bodyPr>
            <a:normAutofit/>
          </a:bodyPr>
          <a:lstStyle/>
          <a:p>
            <a:pPr algn="ctr"/>
            <a:r>
              <a:rPr lang="en-US" sz="3600" b="1" dirty="0" smtClean="0"/>
              <a:t>Support to Farmers (Conti)</a:t>
            </a:r>
            <a:endParaRPr lang="en-US" sz="3600" b="1" dirty="0"/>
          </a:p>
        </p:txBody>
      </p:sp>
      <p:sp>
        <p:nvSpPr>
          <p:cNvPr id="3" name="Content Placeholder 2"/>
          <p:cNvSpPr>
            <a:spLocks noGrp="1"/>
          </p:cNvSpPr>
          <p:nvPr>
            <p:ph idx="1"/>
          </p:nvPr>
        </p:nvSpPr>
        <p:spPr>
          <a:xfrm>
            <a:off x="838200" y="1211385"/>
            <a:ext cx="10515600" cy="4965578"/>
          </a:xfrm>
        </p:spPr>
        <p:txBody>
          <a:bodyPr/>
          <a:lstStyle/>
          <a:p>
            <a:pPr marL="0" indent="0">
              <a:buNone/>
            </a:pPr>
            <a:r>
              <a:rPr lang="en-US" sz="3200" b="1" dirty="0" smtClean="0"/>
              <a:t> 2.3.10 Rural </a:t>
            </a:r>
            <a:r>
              <a:rPr lang="en-US" sz="3200" b="1" dirty="0"/>
              <a:t>Water Supply </a:t>
            </a:r>
            <a:endParaRPr lang="en-US" sz="3200" dirty="0"/>
          </a:p>
          <a:p>
            <a:pPr lvl="0"/>
            <a:r>
              <a:rPr lang="en-US" sz="3200" dirty="0"/>
              <a:t>Access to potable water in rural areas improved from 43% to the current 85%  within a radius of 2.5 km</a:t>
            </a:r>
          </a:p>
          <a:p>
            <a:pPr marL="0" indent="0">
              <a:buNone/>
            </a:pPr>
            <a:endParaRPr lang="en-US" dirty="0"/>
          </a:p>
        </p:txBody>
      </p:sp>
    </p:spTree>
    <p:extLst>
      <p:ext uri="{BB962C8B-B14F-4D97-AF65-F5344CB8AC3E}">
        <p14:creationId xmlns:p14="http://schemas.microsoft.com/office/powerpoint/2010/main" val="82216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785"/>
            <a:ext cx="10515600" cy="742461"/>
          </a:xfrm>
        </p:spPr>
        <p:txBody>
          <a:bodyPr>
            <a:normAutofit/>
          </a:bodyPr>
          <a:lstStyle/>
          <a:p>
            <a:pPr algn="ctr"/>
            <a:r>
              <a:rPr lang="en-ZW" sz="3600" b="1" dirty="0" smtClean="0">
                <a:solidFill>
                  <a:prstClr val="black"/>
                </a:solidFill>
                <a:latin typeface="Calibri" panose="020F0502020204030204"/>
              </a:rPr>
              <a:t>Support to Farmers(Conti)</a:t>
            </a:r>
            <a:endParaRPr lang="en-US" sz="3600" dirty="0"/>
          </a:p>
        </p:txBody>
      </p:sp>
      <p:sp>
        <p:nvSpPr>
          <p:cNvPr id="3" name="Content Placeholder 2"/>
          <p:cNvSpPr>
            <a:spLocks noGrp="1"/>
          </p:cNvSpPr>
          <p:nvPr>
            <p:ph idx="1"/>
          </p:nvPr>
        </p:nvSpPr>
        <p:spPr>
          <a:xfrm>
            <a:off x="674077" y="945662"/>
            <a:ext cx="11306908" cy="5912338"/>
          </a:xfrm>
        </p:spPr>
        <p:txBody>
          <a:bodyPr>
            <a:normAutofit fontScale="85000" lnSpcReduction="20000"/>
          </a:bodyPr>
          <a:lstStyle/>
          <a:p>
            <a:pPr marL="457200" marR="0" lvl="1" indent="0" algn="just">
              <a:spcBef>
                <a:spcPts val="1200"/>
              </a:spcBef>
              <a:spcAft>
                <a:spcPts val="0"/>
              </a:spcAft>
              <a:buNone/>
            </a:pPr>
            <a:r>
              <a:rPr lang="en-US" sz="3800" b="1" kern="0" dirty="0" smtClean="0">
                <a:ea typeface="Times New Roman"/>
                <a:cs typeface="Times New Roman"/>
              </a:rPr>
              <a:t>2.3.11 Pre </a:t>
            </a:r>
            <a:r>
              <a:rPr lang="en-US" sz="3800" b="1" kern="0" dirty="0">
                <a:ea typeface="Times New Roman"/>
                <a:cs typeface="Times New Roman"/>
              </a:rPr>
              <a:t>and Post Settlement Support </a:t>
            </a:r>
            <a:r>
              <a:rPr lang="en-US" sz="3800" b="1" kern="0" dirty="0" smtClean="0">
                <a:ea typeface="Times New Roman"/>
                <a:cs typeface="Times New Roman"/>
              </a:rPr>
              <a:t>Services</a:t>
            </a:r>
          </a:p>
          <a:p>
            <a:pPr marL="457200" marR="0" lvl="1" indent="0" algn="just">
              <a:spcBef>
                <a:spcPts val="1200"/>
              </a:spcBef>
              <a:spcAft>
                <a:spcPts val="0"/>
              </a:spcAft>
              <a:buNone/>
            </a:pPr>
            <a:endParaRPr lang="en-ZW" sz="3500" b="1" kern="0" dirty="0">
              <a:ea typeface="Times New Roman"/>
              <a:cs typeface="Times New Roman"/>
            </a:endParaRPr>
          </a:p>
          <a:p>
            <a:pPr marL="0" marR="0" algn="just">
              <a:spcBef>
                <a:spcPts val="0"/>
              </a:spcBef>
              <a:spcAft>
                <a:spcPts val="0"/>
              </a:spcAft>
            </a:pPr>
            <a:r>
              <a:rPr lang="en-ZA" sz="3500" dirty="0">
                <a:ea typeface="Calibri"/>
                <a:cs typeface="Calibri"/>
              </a:rPr>
              <a:t>MAWF developed and </a:t>
            </a:r>
            <a:r>
              <a:rPr lang="en-ZA" sz="3500" dirty="0" smtClean="0">
                <a:ea typeface="Calibri"/>
                <a:cs typeface="Calibri"/>
              </a:rPr>
              <a:t>implemented </a:t>
            </a:r>
            <a:r>
              <a:rPr lang="en-ZA" sz="3500" dirty="0">
                <a:ea typeface="Calibri"/>
                <a:cs typeface="Calibri"/>
              </a:rPr>
              <a:t>the Capacity </a:t>
            </a:r>
            <a:r>
              <a:rPr lang="en-ZA" sz="3500" dirty="0" smtClean="0">
                <a:ea typeface="Calibri"/>
                <a:cs typeface="Calibri"/>
              </a:rPr>
              <a:t>Building</a:t>
            </a:r>
          </a:p>
          <a:p>
            <a:pPr marL="0" marR="0" indent="0" algn="just">
              <a:spcBef>
                <a:spcPts val="0"/>
              </a:spcBef>
              <a:spcAft>
                <a:spcPts val="0"/>
              </a:spcAft>
              <a:buNone/>
            </a:pPr>
            <a:r>
              <a:rPr lang="en-ZA" sz="3500" dirty="0" smtClean="0">
                <a:ea typeface="Calibri"/>
                <a:cs typeface="Calibri"/>
              </a:rPr>
              <a:t>   Strategy </a:t>
            </a:r>
            <a:r>
              <a:rPr lang="en-ZA" sz="3500" dirty="0">
                <a:ea typeface="Calibri"/>
                <a:cs typeface="Calibri"/>
              </a:rPr>
              <a:t>for Resettlement Farmers </a:t>
            </a:r>
            <a:r>
              <a:rPr lang="en-ZA" sz="3500" dirty="0" smtClean="0">
                <a:ea typeface="Calibri"/>
                <a:cs typeface="Calibri"/>
              </a:rPr>
              <a:t>2017-2022 to improve</a:t>
            </a:r>
          </a:p>
          <a:p>
            <a:pPr marL="0" marR="0" indent="0" algn="just">
              <a:spcBef>
                <a:spcPts val="0"/>
              </a:spcBef>
              <a:spcAft>
                <a:spcPts val="0"/>
              </a:spcAft>
              <a:buNone/>
            </a:pPr>
            <a:r>
              <a:rPr lang="en-ZA" sz="3500" dirty="0">
                <a:ea typeface="Calibri"/>
                <a:cs typeface="Calibri"/>
              </a:rPr>
              <a:t> </a:t>
            </a:r>
            <a:r>
              <a:rPr lang="en-ZA" sz="3500" dirty="0" smtClean="0">
                <a:ea typeface="Calibri"/>
                <a:cs typeface="Calibri"/>
              </a:rPr>
              <a:t>  </a:t>
            </a:r>
            <a:r>
              <a:rPr lang="en-ZA" sz="3500" dirty="0">
                <a:ea typeface="Calibri"/>
                <a:cs typeface="Calibri"/>
              </a:rPr>
              <a:t>the capacities of resettled farmers to </a:t>
            </a:r>
            <a:r>
              <a:rPr lang="en-ZA" sz="3500" dirty="0" smtClean="0">
                <a:ea typeface="Calibri"/>
                <a:cs typeface="Calibri"/>
              </a:rPr>
              <a:t>increase</a:t>
            </a:r>
          </a:p>
          <a:p>
            <a:pPr marL="0" marR="0" indent="0" algn="just">
              <a:spcBef>
                <a:spcPts val="0"/>
              </a:spcBef>
              <a:spcAft>
                <a:spcPts val="0"/>
              </a:spcAft>
              <a:buNone/>
            </a:pPr>
            <a:r>
              <a:rPr lang="en-ZA" sz="3500" dirty="0" smtClean="0">
                <a:ea typeface="Calibri"/>
                <a:cs typeface="Calibri"/>
              </a:rPr>
              <a:t>   yields </a:t>
            </a:r>
            <a:r>
              <a:rPr lang="en-ZA" sz="3500" dirty="0">
                <a:ea typeface="Calibri"/>
                <a:cs typeface="Calibri"/>
              </a:rPr>
              <a:t>and market orientated </a:t>
            </a:r>
            <a:r>
              <a:rPr lang="en-ZA" sz="3500" dirty="0" smtClean="0">
                <a:ea typeface="Calibri"/>
                <a:cs typeface="Calibri"/>
              </a:rPr>
              <a:t>production</a:t>
            </a:r>
          </a:p>
          <a:p>
            <a:pPr marL="0" marR="0" indent="0" algn="just">
              <a:spcBef>
                <a:spcPts val="0"/>
              </a:spcBef>
              <a:spcAft>
                <a:spcPts val="0"/>
              </a:spcAft>
              <a:buNone/>
            </a:pPr>
            <a:endParaRPr lang="en-ZA" sz="3500" dirty="0">
              <a:ea typeface="Calibri"/>
              <a:cs typeface="Calibri"/>
            </a:endParaRPr>
          </a:p>
          <a:p>
            <a:pPr marL="0" marR="0" algn="just">
              <a:spcBef>
                <a:spcPts val="0"/>
              </a:spcBef>
              <a:spcAft>
                <a:spcPts val="0"/>
              </a:spcAft>
            </a:pPr>
            <a:r>
              <a:rPr lang="en-ZA" sz="3800" dirty="0">
                <a:ea typeface="Calibri"/>
                <a:cs typeface="Calibri"/>
              </a:rPr>
              <a:t>Specific Desired Outcomes</a:t>
            </a:r>
            <a:r>
              <a:rPr lang="en-ZA" sz="2600" dirty="0" smtClean="0">
                <a:ea typeface="Calibri"/>
                <a:cs typeface="Calibri"/>
              </a:rPr>
              <a:t>:</a:t>
            </a:r>
          </a:p>
          <a:p>
            <a:pPr marL="0" marR="0" algn="just">
              <a:spcBef>
                <a:spcPts val="0"/>
              </a:spcBef>
              <a:spcAft>
                <a:spcPts val="0"/>
              </a:spcAft>
            </a:pPr>
            <a:endParaRPr lang="en-ZA" sz="2600" dirty="0">
              <a:ea typeface="Calibri"/>
              <a:cs typeface="Calibri"/>
            </a:endParaRPr>
          </a:p>
          <a:p>
            <a:pPr marL="800100" lvl="1" indent="-342900" algn="just">
              <a:spcBef>
                <a:spcPts val="0"/>
              </a:spcBef>
              <a:buFont typeface="Calibri"/>
              <a:buChar char="-"/>
            </a:pPr>
            <a:r>
              <a:rPr lang="en-ZA" sz="3500" dirty="0">
                <a:ea typeface="Calibri"/>
                <a:cs typeface="Calibri"/>
              </a:rPr>
              <a:t>Established system for programmes and projects planning in support of resettlement farms; </a:t>
            </a:r>
            <a:endParaRPr lang="en-ZW" sz="3500" dirty="0">
              <a:ea typeface="Calibri"/>
              <a:cs typeface="Times New Roman"/>
            </a:endParaRPr>
          </a:p>
          <a:p>
            <a:pPr marL="800100" lvl="1" indent="-342900" algn="just">
              <a:spcBef>
                <a:spcPts val="0"/>
              </a:spcBef>
              <a:buFont typeface="Calibri"/>
              <a:buChar char="-"/>
            </a:pPr>
            <a:r>
              <a:rPr lang="en-ZA" sz="3500" dirty="0">
                <a:ea typeface="Calibri"/>
                <a:cs typeface="Calibri"/>
              </a:rPr>
              <a:t>Strengthened Capacities of resettled farmers in technical and managerial skills for achieving sustainable and commercially viable production;</a:t>
            </a:r>
            <a:endParaRPr lang="en-ZW" sz="3500" dirty="0">
              <a:ea typeface="Calibri"/>
              <a:cs typeface="Times New Roman"/>
            </a:endParaRPr>
          </a:p>
          <a:p>
            <a:pPr marL="800100" lvl="1" indent="-342900" algn="just">
              <a:spcBef>
                <a:spcPts val="0"/>
              </a:spcBef>
              <a:buFont typeface="Calibri"/>
              <a:buChar char="-"/>
            </a:pPr>
            <a:r>
              <a:rPr lang="en-ZA" sz="3500" dirty="0">
                <a:ea typeface="Calibri"/>
                <a:cs typeface="Calibri"/>
              </a:rPr>
              <a:t>Strengthened capacities of training and advisory services of various stakeholders to support resettlement program.</a:t>
            </a:r>
            <a:endParaRPr lang="en-ZW" sz="3500" dirty="0">
              <a:ea typeface="Calibri"/>
              <a:cs typeface="Times New Roman"/>
            </a:endParaRPr>
          </a:p>
          <a:p>
            <a:endParaRPr lang="en-ZW" dirty="0"/>
          </a:p>
          <a:p>
            <a:endParaRPr lang="en-US" dirty="0"/>
          </a:p>
        </p:txBody>
      </p:sp>
    </p:spTree>
    <p:extLst>
      <p:ext uri="{BB962C8B-B14F-4D97-AF65-F5344CB8AC3E}">
        <p14:creationId xmlns:p14="http://schemas.microsoft.com/office/powerpoint/2010/main" val="352514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59" y="450906"/>
            <a:ext cx="10485895" cy="864991"/>
          </a:xfrm>
        </p:spPr>
        <p:txBody>
          <a:bodyPr>
            <a:noAutofit/>
          </a:bodyPr>
          <a:lstStyle/>
          <a:p>
            <a:pPr marL="228600" lvl="0" indent="-228600" algn="ctr">
              <a:spcBef>
                <a:spcPts val="1000"/>
              </a:spcBef>
            </a:pPr>
            <a:r>
              <a:rPr lang="en-ZW" sz="4800" b="1" dirty="0" smtClean="0">
                <a:solidFill>
                  <a:prstClr val="black"/>
                </a:solidFill>
                <a:latin typeface="Calibri" panose="020F0502020204030204"/>
              </a:rPr>
              <a:t/>
            </a:r>
            <a:br>
              <a:rPr lang="en-ZW" sz="4800" b="1" dirty="0" smtClean="0">
                <a:solidFill>
                  <a:prstClr val="black"/>
                </a:solidFill>
                <a:latin typeface="Calibri" panose="020F0502020204030204"/>
              </a:rPr>
            </a:br>
            <a:r>
              <a:rPr lang="en-ZW" sz="3600" b="1" dirty="0" smtClean="0">
                <a:solidFill>
                  <a:prstClr val="black"/>
                </a:solidFill>
                <a:latin typeface="Calibri" panose="020F0502020204030204"/>
              </a:rPr>
              <a:t>Focus Issues</a:t>
            </a:r>
            <a:r>
              <a:rPr lang="en-ZW" sz="4800" b="1" dirty="0" smtClean="0">
                <a:solidFill>
                  <a:prstClr val="black"/>
                </a:solidFill>
                <a:latin typeface="Calibri" panose="020F0502020204030204"/>
              </a:rPr>
              <a:t/>
            </a:r>
            <a:br>
              <a:rPr lang="en-ZW" sz="4800" b="1" dirty="0" smtClean="0">
                <a:solidFill>
                  <a:prstClr val="black"/>
                </a:solidFill>
                <a:latin typeface="Calibri" panose="020F0502020204030204"/>
              </a:rPr>
            </a:br>
            <a:endParaRPr lang="en-ZW" sz="4800" dirty="0"/>
          </a:p>
        </p:txBody>
      </p:sp>
      <p:sp>
        <p:nvSpPr>
          <p:cNvPr id="3" name="Content Placeholder 2"/>
          <p:cNvSpPr>
            <a:spLocks noGrp="1"/>
          </p:cNvSpPr>
          <p:nvPr>
            <p:ph idx="1"/>
          </p:nvPr>
        </p:nvSpPr>
        <p:spPr>
          <a:xfrm>
            <a:off x="799454" y="1219200"/>
            <a:ext cx="10515600" cy="5507063"/>
          </a:xfrm>
        </p:spPr>
        <p:txBody>
          <a:bodyPr>
            <a:noAutofit/>
          </a:bodyPr>
          <a:lstStyle/>
          <a:p>
            <a:pPr marL="0" marR="0" indent="0">
              <a:spcBef>
                <a:spcPts val="0"/>
              </a:spcBef>
              <a:spcAft>
                <a:spcPts val="0"/>
              </a:spcAft>
              <a:buNone/>
            </a:pPr>
            <a:endParaRPr lang="en-ZW" sz="1800" dirty="0">
              <a:ea typeface="Calibri"/>
              <a:cs typeface="Times New Roman"/>
            </a:endParaRPr>
          </a:p>
          <a:p>
            <a:pPr algn="just">
              <a:spcBef>
                <a:spcPts val="0"/>
              </a:spcBef>
            </a:pPr>
            <a:r>
              <a:rPr lang="en-US" dirty="0" smtClean="0">
                <a:ea typeface="Calibri"/>
                <a:cs typeface="Times New Roman"/>
              </a:rPr>
              <a:t>Agrarian Reform</a:t>
            </a:r>
          </a:p>
          <a:p>
            <a:pPr marL="0" indent="0" algn="just">
              <a:spcBef>
                <a:spcPts val="0"/>
              </a:spcBef>
              <a:buNone/>
            </a:pPr>
            <a:endParaRPr lang="en-US" dirty="0" smtClean="0">
              <a:ea typeface="Calibri"/>
              <a:cs typeface="Times New Roman"/>
            </a:endParaRPr>
          </a:p>
          <a:p>
            <a:pPr algn="just">
              <a:spcBef>
                <a:spcPts val="0"/>
              </a:spcBef>
            </a:pPr>
            <a:r>
              <a:rPr lang="en-US" dirty="0" smtClean="0">
                <a:ea typeface="Calibri"/>
                <a:cs typeface="Times New Roman"/>
              </a:rPr>
              <a:t>Veterinary Cordon Fence</a:t>
            </a:r>
          </a:p>
          <a:p>
            <a:pPr marL="0" indent="0" algn="just">
              <a:spcBef>
                <a:spcPts val="0"/>
              </a:spcBef>
              <a:buNone/>
            </a:pPr>
            <a:endParaRPr lang="en-US" dirty="0" smtClean="0">
              <a:ea typeface="Calibri"/>
              <a:cs typeface="Times New Roman"/>
            </a:endParaRPr>
          </a:p>
          <a:p>
            <a:pPr algn="just">
              <a:spcBef>
                <a:spcPts val="0"/>
              </a:spcBef>
            </a:pPr>
            <a:r>
              <a:rPr lang="en-US" dirty="0" smtClean="0">
                <a:ea typeface="Calibri"/>
                <a:cs typeface="Times New Roman"/>
              </a:rPr>
              <a:t>Support to Farmers (including Pre and post resettlement farmers)</a:t>
            </a:r>
            <a:endParaRPr lang="en-ZW" dirty="0">
              <a:ea typeface="Calibri"/>
              <a:cs typeface="Times New Roman"/>
            </a:endParaRPr>
          </a:p>
          <a:p>
            <a:pPr marL="0" indent="0" algn="just">
              <a:spcBef>
                <a:spcPts val="0"/>
              </a:spcBef>
              <a:buNone/>
            </a:pPr>
            <a:endParaRPr lang="en-ZW" dirty="0">
              <a:ea typeface="Calibri"/>
              <a:cs typeface="Times New Roman"/>
            </a:endParaRPr>
          </a:p>
        </p:txBody>
      </p:sp>
    </p:spTree>
    <p:extLst>
      <p:ext uri="{BB962C8B-B14F-4D97-AF65-F5344CB8AC3E}">
        <p14:creationId xmlns:p14="http://schemas.microsoft.com/office/powerpoint/2010/main" val="3885702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44" y="1"/>
            <a:ext cx="10515600" cy="633045"/>
          </a:xfrm>
        </p:spPr>
        <p:txBody>
          <a:bodyPr>
            <a:normAutofit fontScale="90000"/>
          </a:bodyPr>
          <a:lstStyle/>
          <a:p>
            <a:pPr marL="228600" lvl="0" indent="-228600" algn="ctr">
              <a:spcBef>
                <a:spcPts val="1000"/>
              </a:spcBef>
            </a:pPr>
            <a:r>
              <a:rPr lang="en-ZW" sz="2800" b="1" dirty="0" smtClean="0">
                <a:solidFill>
                  <a:prstClr val="black"/>
                </a:solidFill>
                <a:latin typeface="Calibri" panose="020F0502020204030204"/>
              </a:rPr>
              <a:t/>
            </a:r>
            <a:br>
              <a:rPr lang="en-ZW" sz="2800" b="1" dirty="0" smtClean="0">
                <a:solidFill>
                  <a:prstClr val="black"/>
                </a:solidFill>
                <a:latin typeface="Calibri" panose="020F0502020204030204"/>
              </a:rPr>
            </a:br>
            <a:r>
              <a:rPr lang="en-ZW" sz="4000" b="1" dirty="0" smtClean="0">
                <a:solidFill>
                  <a:prstClr val="black"/>
                </a:solidFill>
                <a:latin typeface="Calibri" panose="020F0502020204030204"/>
              </a:rPr>
              <a:t>3. Challenges to Agrarian Reform</a:t>
            </a:r>
            <a:r>
              <a:rPr lang="en-ZW" sz="2800" b="1" dirty="0" smtClean="0">
                <a:solidFill>
                  <a:prstClr val="black"/>
                </a:solidFill>
                <a:latin typeface="Calibri" panose="020F0502020204030204"/>
              </a:rPr>
              <a:t> </a:t>
            </a:r>
            <a:r>
              <a:rPr lang="en-ZW" sz="2800" b="1" dirty="0">
                <a:solidFill>
                  <a:prstClr val="black"/>
                </a:solidFill>
                <a:latin typeface="Calibri" panose="020F0502020204030204"/>
              </a:rPr>
              <a:t/>
            </a:r>
            <a:br>
              <a:rPr lang="en-ZW" sz="2800" b="1" dirty="0">
                <a:solidFill>
                  <a:prstClr val="black"/>
                </a:solidFill>
                <a:latin typeface="Calibri" panose="020F0502020204030204"/>
              </a:rPr>
            </a:br>
            <a:endParaRPr lang="en-ZW" dirty="0"/>
          </a:p>
        </p:txBody>
      </p:sp>
      <p:sp>
        <p:nvSpPr>
          <p:cNvPr id="3" name="Content Placeholder 2"/>
          <p:cNvSpPr>
            <a:spLocks noGrp="1"/>
          </p:cNvSpPr>
          <p:nvPr>
            <p:ph idx="1"/>
          </p:nvPr>
        </p:nvSpPr>
        <p:spPr>
          <a:xfrm>
            <a:off x="838200" y="562708"/>
            <a:ext cx="10515600" cy="6197600"/>
          </a:xfrm>
        </p:spPr>
        <p:txBody>
          <a:bodyPr>
            <a:normAutofit/>
          </a:bodyPr>
          <a:lstStyle/>
          <a:p>
            <a:pPr marL="457200" marR="0" lvl="1" indent="0" algn="just">
              <a:spcBef>
                <a:spcPts val="1200"/>
              </a:spcBef>
              <a:spcAft>
                <a:spcPts val="0"/>
              </a:spcAft>
              <a:buNone/>
            </a:pPr>
            <a:r>
              <a:rPr lang="en-US" b="1" kern="0" dirty="0" smtClean="0">
                <a:ea typeface="Times New Roman"/>
                <a:cs typeface="Times New Roman"/>
              </a:rPr>
              <a:t>     </a:t>
            </a:r>
            <a:r>
              <a:rPr lang="en-US" sz="3200" b="1" kern="0" dirty="0" smtClean="0">
                <a:ea typeface="Times New Roman"/>
                <a:cs typeface="Times New Roman"/>
              </a:rPr>
              <a:t>3.1 Commercial </a:t>
            </a:r>
            <a:r>
              <a:rPr lang="en-US" sz="3200" b="1" kern="0" dirty="0">
                <a:ea typeface="Times New Roman"/>
                <a:cs typeface="Times New Roman"/>
              </a:rPr>
              <a:t>Agricultural </a:t>
            </a:r>
            <a:r>
              <a:rPr lang="en-US" sz="3200" b="1" kern="0" dirty="0" smtClean="0">
                <a:ea typeface="Times New Roman"/>
                <a:cs typeface="Times New Roman"/>
              </a:rPr>
              <a:t>Sub-Sector</a:t>
            </a:r>
          </a:p>
          <a:p>
            <a:pPr marR="0" lvl="1" algn="just">
              <a:spcBef>
                <a:spcPts val="1200"/>
              </a:spcBef>
              <a:spcAft>
                <a:spcPts val="0"/>
              </a:spcAft>
            </a:pPr>
            <a:r>
              <a:rPr lang="en-US" sz="3200" kern="0" dirty="0" smtClean="0">
                <a:ea typeface="Times New Roman"/>
                <a:cs typeface="Times New Roman"/>
              </a:rPr>
              <a:t>High </a:t>
            </a:r>
            <a:r>
              <a:rPr lang="en-US" sz="3200" kern="0" dirty="0">
                <a:ea typeface="Times New Roman"/>
                <a:cs typeface="Times New Roman"/>
              </a:rPr>
              <a:t>Production </a:t>
            </a:r>
            <a:r>
              <a:rPr lang="en-US" sz="3200" kern="0" dirty="0" smtClean="0">
                <a:ea typeface="Times New Roman"/>
                <a:cs typeface="Times New Roman"/>
              </a:rPr>
              <a:t>Costs </a:t>
            </a:r>
            <a:r>
              <a:rPr lang="en-US" sz="3200" dirty="0" smtClean="0">
                <a:ea typeface="Calibri"/>
                <a:cs typeface="Calibri"/>
              </a:rPr>
              <a:t>of Imported agriculture </a:t>
            </a:r>
            <a:r>
              <a:rPr lang="en-US" sz="3200" dirty="0">
                <a:ea typeface="Calibri"/>
                <a:cs typeface="Calibri"/>
              </a:rPr>
              <a:t>production </a:t>
            </a:r>
            <a:r>
              <a:rPr lang="en-US" sz="3200" dirty="0" smtClean="0">
                <a:ea typeface="Calibri"/>
                <a:cs typeface="Calibri"/>
              </a:rPr>
              <a:t>inputs</a:t>
            </a:r>
          </a:p>
          <a:p>
            <a:pPr lvl="1" algn="just">
              <a:spcBef>
                <a:spcPts val="1200"/>
              </a:spcBef>
            </a:pPr>
            <a:r>
              <a:rPr lang="en-US" sz="3200" dirty="0" smtClean="0">
                <a:ea typeface="Calibri"/>
                <a:cs typeface="Calibri"/>
              </a:rPr>
              <a:t>Bush encroachment- High </a:t>
            </a:r>
            <a:r>
              <a:rPr lang="en-US" sz="3200" dirty="0">
                <a:ea typeface="Calibri"/>
                <a:cs typeface="Calibri"/>
              </a:rPr>
              <a:t>costs of bush thinning, diverting much needed resources from actual production</a:t>
            </a:r>
            <a:endParaRPr lang="en-ZW" sz="3200" dirty="0">
              <a:ea typeface="Calibri"/>
              <a:cs typeface="Calibri"/>
            </a:endParaRPr>
          </a:p>
          <a:p>
            <a:pPr lvl="1" algn="just">
              <a:spcBef>
                <a:spcPts val="1200"/>
              </a:spcBef>
            </a:pPr>
            <a:r>
              <a:rPr lang="en-US" sz="3200" dirty="0">
                <a:ea typeface="Calibri"/>
                <a:cs typeface="Calibri"/>
              </a:rPr>
              <a:t>Reliance on </a:t>
            </a:r>
            <a:r>
              <a:rPr lang="en-US" sz="3200" dirty="0" err="1" smtClean="0">
                <a:ea typeface="Calibri"/>
                <a:cs typeface="Calibri"/>
              </a:rPr>
              <a:t>rainfed</a:t>
            </a:r>
            <a:r>
              <a:rPr lang="en-US" sz="3200" dirty="0" smtClean="0">
                <a:ea typeface="Calibri"/>
                <a:cs typeface="Calibri"/>
              </a:rPr>
              <a:t> agriculture</a:t>
            </a:r>
          </a:p>
          <a:p>
            <a:pPr marR="0" lvl="1" algn="just">
              <a:spcBef>
                <a:spcPts val="1200"/>
              </a:spcBef>
              <a:spcAft>
                <a:spcPts val="0"/>
              </a:spcAft>
            </a:pPr>
            <a:r>
              <a:rPr lang="en-US" sz="3200" dirty="0" smtClean="0">
                <a:ea typeface="Calibri"/>
                <a:cs typeface="Calibri"/>
              </a:rPr>
              <a:t>Climate change- droughts, prolonged dry spells and floods</a:t>
            </a:r>
          </a:p>
          <a:p>
            <a:pPr marR="0" lvl="1" algn="just">
              <a:spcBef>
                <a:spcPts val="1200"/>
              </a:spcBef>
              <a:spcAft>
                <a:spcPts val="0"/>
              </a:spcAft>
            </a:pPr>
            <a:r>
              <a:rPr lang="en-US" sz="3200" dirty="0" smtClean="0">
                <a:ea typeface="Calibri"/>
                <a:cs typeface="Calibri"/>
              </a:rPr>
              <a:t>Land and soil degradation</a:t>
            </a:r>
          </a:p>
          <a:p>
            <a:pPr marR="0" lvl="1" algn="just">
              <a:spcBef>
                <a:spcPts val="1200"/>
              </a:spcBef>
              <a:spcAft>
                <a:spcPts val="0"/>
              </a:spcAft>
            </a:pPr>
            <a:r>
              <a:rPr lang="en-US" sz="3200" dirty="0" smtClean="0">
                <a:ea typeface="Calibri"/>
                <a:cs typeface="Calibri"/>
              </a:rPr>
              <a:t>Poor rangeland management practices,</a:t>
            </a:r>
          </a:p>
          <a:p>
            <a:pPr marR="0" lvl="1" algn="just">
              <a:spcBef>
                <a:spcPts val="1200"/>
              </a:spcBef>
              <a:spcAft>
                <a:spcPts val="0"/>
              </a:spcAft>
            </a:pPr>
            <a:r>
              <a:rPr lang="en-US" sz="3200" dirty="0" smtClean="0">
                <a:ea typeface="Calibri"/>
                <a:cs typeface="Calibri"/>
              </a:rPr>
              <a:t>Lack of markets for agricultural produce</a:t>
            </a:r>
            <a:r>
              <a:rPr lang="en-US" sz="1600" dirty="0" smtClean="0">
                <a:ea typeface="Calibri"/>
                <a:cs typeface="Calibri"/>
              </a:rPr>
              <a:t>’</a:t>
            </a:r>
            <a:endParaRPr lang="en-US" sz="1600" dirty="0">
              <a:ea typeface="Calibri"/>
              <a:cs typeface="Calibri"/>
            </a:endParaRPr>
          </a:p>
          <a:p>
            <a:pPr marL="228600" lvl="1" indent="0" algn="just">
              <a:spcBef>
                <a:spcPts val="0"/>
              </a:spcBef>
              <a:buNone/>
            </a:pPr>
            <a:endParaRPr lang="en-ZW" sz="1900" dirty="0">
              <a:ea typeface="Calibri"/>
              <a:cs typeface="Times New Roman"/>
            </a:endParaRPr>
          </a:p>
          <a:p>
            <a:pPr marL="228600" lvl="1" indent="0" algn="just">
              <a:spcBef>
                <a:spcPts val="0"/>
              </a:spcBef>
              <a:buNone/>
            </a:pPr>
            <a:endParaRPr lang="en-ZW" dirty="0">
              <a:ea typeface="Calibri"/>
              <a:cs typeface="Times New Roman"/>
            </a:endParaRPr>
          </a:p>
          <a:p>
            <a:pPr marL="0" algn="just">
              <a:spcBef>
                <a:spcPts val="0"/>
              </a:spcBef>
            </a:pPr>
            <a:endParaRPr lang="en-ZW" sz="2900" kern="0" dirty="0">
              <a:ea typeface="Times New Roman"/>
              <a:cs typeface="Times New Roman"/>
            </a:endParaRPr>
          </a:p>
          <a:p>
            <a:pPr marL="0" marR="0" indent="0" algn="just">
              <a:spcBef>
                <a:spcPts val="0"/>
              </a:spcBef>
              <a:spcAft>
                <a:spcPts val="0"/>
              </a:spcAft>
              <a:buNone/>
            </a:pPr>
            <a:endParaRPr lang="en-ZW" sz="2900" kern="0" dirty="0">
              <a:ea typeface="Times New Roman"/>
              <a:cs typeface="Times New Roman"/>
            </a:endParaRPr>
          </a:p>
        </p:txBody>
      </p:sp>
    </p:spTree>
    <p:extLst>
      <p:ext uri="{BB962C8B-B14F-4D97-AF65-F5344CB8AC3E}">
        <p14:creationId xmlns:p14="http://schemas.microsoft.com/office/powerpoint/2010/main" val="574682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44" y="0"/>
            <a:ext cx="10515600" cy="719015"/>
          </a:xfrm>
        </p:spPr>
        <p:txBody>
          <a:bodyPr>
            <a:normAutofit fontScale="90000"/>
          </a:bodyPr>
          <a:lstStyle/>
          <a:p>
            <a:pPr marL="228600" lvl="0" indent="-228600" algn="ctr">
              <a:spcBef>
                <a:spcPts val="1000"/>
              </a:spcBef>
            </a:pPr>
            <a:r>
              <a:rPr lang="en-ZW" sz="2800" b="1" dirty="0" smtClean="0">
                <a:solidFill>
                  <a:prstClr val="black"/>
                </a:solidFill>
                <a:latin typeface="Calibri" panose="020F0502020204030204"/>
              </a:rPr>
              <a:t/>
            </a:r>
            <a:br>
              <a:rPr lang="en-ZW" sz="2800" b="1" dirty="0" smtClean="0">
                <a:solidFill>
                  <a:prstClr val="black"/>
                </a:solidFill>
                <a:latin typeface="Calibri" panose="020F0502020204030204"/>
              </a:rPr>
            </a:br>
            <a:r>
              <a:rPr lang="en-ZW" sz="2800" b="1" dirty="0" smtClean="0">
                <a:solidFill>
                  <a:prstClr val="black"/>
                </a:solidFill>
                <a:latin typeface="Calibri" panose="020F0502020204030204"/>
              </a:rPr>
              <a:t> </a:t>
            </a:r>
            <a:r>
              <a:rPr lang="en-ZW" sz="4000" b="1" dirty="0" smtClean="0">
                <a:solidFill>
                  <a:prstClr val="black"/>
                </a:solidFill>
                <a:latin typeface="Calibri" panose="020F0502020204030204"/>
              </a:rPr>
              <a:t>Challenges to Agrarian Reform (</a:t>
            </a:r>
            <a:r>
              <a:rPr lang="en-ZW" sz="4000" b="1" dirty="0" err="1" smtClean="0">
                <a:solidFill>
                  <a:prstClr val="black"/>
                </a:solidFill>
                <a:latin typeface="Calibri" panose="020F0502020204030204"/>
              </a:rPr>
              <a:t>conti</a:t>
            </a:r>
            <a:r>
              <a:rPr lang="en-ZW" sz="4000" b="1" dirty="0" smtClean="0">
                <a:solidFill>
                  <a:prstClr val="black"/>
                </a:solidFill>
                <a:latin typeface="Calibri" panose="020F0502020204030204"/>
              </a:rPr>
              <a:t>)</a:t>
            </a:r>
            <a:r>
              <a:rPr lang="en-ZW" sz="2800" b="1" dirty="0">
                <a:solidFill>
                  <a:prstClr val="black"/>
                </a:solidFill>
                <a:latin typeface="Calibri" panose="020F0502020204030204"/>
              </a:rPr>
              <a:t/>
            </a:r>
            <a:br>
              <a:rPr lang="en-ZW" sz="2800" b="1" dirty="0">
                <a:solidFill>
                  <a:prstClr val="black"/>
                </a:solidFill>
                <a:latin typeface="Calibri" panose="020F0502020204030204"/>
              </a:rPr>
            </a:br>
            <a:endParaRPr lang="en-ZW" dirty="0"/>
          </a:p>
        </p:txBody>
      </p:sp>
      <p:sp>
        <p:nvSpPr>
          <p:cNvPr id="3" name="Content Placeholder 2"/>
          <p:cNvSpPr>
            <a:spLocks noGrp="1"/>
          </p:cNvSpPr>
          <p:nvPr>
            <p:ph idx="1"/>
          </p:nvPr>
        </p:nvSpPr>
        <p:spPr>
          <a:xfrm>
            <a:off x="838200" y="976392"/>
            <a:ext cx="10515600" cy="5822993"/>
          </a:xfrm>
        </p:spPr>
        <p:txBody>
          <a:bodyPr>
            <a:normAutofit/>
          </a:bodyPr>
          <a:lstStyle/>
          <a:p>
            <a:pPr marL="914400" lvl="2" indent="0" algn="just">
              <a:spcBef>
                <a:spcPts val="1200"/>
              </a:spcBef>
              <a:buNone/>
            </a:pPr>
            <a:r>
              <a:rPr lang="en-US" sz="2400" b="1" kern="0" dirty="0" smtClean="0">
                <a:ea typeface="Times New Roman"/>
                <a:cs typeface="Times New Roman"/>
              </a:rPr>
              <a:t>3.1.1 International </a:t>
            </a:r>
            <a:r>
              <a:rPr lang="en-US" sz="2400" b="1" kern="0" dirty="0">
                <a:ea typeface="Times New Roman"/>
                <a:cs typeface="Times New Roman"/>
              </a:rPr>
              <a:t>Market Concentration</a:t>
            </a:r>
            <a:endParaRPr lang="en-ZW" sz="2400" b="1" kern="0" dirty="0">
              <a:ea typeface="Times New Roman"/>
              <a:cs typeface="Times New Roman"/>
            </a:endParaRPr>
          </a:p>
          <a:p>
            <a:pPr marL="0" marR="0" algn="just">
              <a:spcBef>
                <a:spcPts val="0"/>
              </a:spcBef>
              <a:spcAft>
                <a:spcPts val="0"/>
              </a:spcAft>
            </a:pPr>
            <a:r>
              <a:rPr lang="en-US" sz="2400" dirty="0" smtClean="0">
                <a:ea typeface="Calibri"/>
                <a:cs typeface="Calibri"/>
              </a:rPr>
              <a:t>Reliance on traditional </a:t>
            </a:r>
            <a:r>
              <a:rPr lang="en-US" sz="2400" dirty="0">
                <a:ea typeface="Calibri"/>
                <a:cs typeface="Calibri"/>
              </a:rPr>
              <a:t>agricultural export </a:t>
            </a:r>
            <a:r>
              <a:rPr lang="en-US" sz="2400" dirty="0" smtClean="0">
                <a:ea typeface="Calibri"/>
                <a:cs typeface="Calibri"/>
              </a:rPr>
              <a:t>markets</a:t>
            </a:r>
          </a:p>
          <a:p>
            <a:pPr algn="just">
              <a:spcBef>
                <a:spcPts val="0"/>
              </a:spcBef>
            </a:pPr>
            <a:r>
              <a:rPr lang="en-US" sz="2400" dirty="0" smtClean="0">
                <a:ea typeface="Calibri"/>
                <a:cs typeface="Calibri"/>
              </a:rPr>
              <a:t>This, despite </a:t>
            </a:r>
            <a:r>
              <a:rPr lang="en-US" sz="2400" dirty="0">
                <a:ea typeface="Calibri"/>
                <a:cs typeface="Calibri"/>
              </a:rPr>
              <a:t>market access opportunities created by Government through Free Trade </a:t>
            </a:r>
            <a:r>
              <a:rPr lang="en-US" sz="2400" dirty="0" smtClean="0">
                <a:ea typeface="Calibri"/>
                <a:cs typeface="Calibri"/>
              </a:rPr>
              <a:t>Agreements</a:t>
            </a:r>
            <a:endParaRPr lang="en-ZW" sz="2400" dirty="0" smtClean="0">
              <a:ea typeface="Calibri"/>
              <a:cs typeface="Times New Roman"/>
            </a:endParaRPr>
          </a:p>
          <a:p>
            <a:pPr marL="0" marR="0" algn="just">
              <a:spcBef>
                <a:spcPts val="0"/>
              </a:spcBef>
              <a:spcAft>
                <a:spcPts val="0"/>
              </a:spcAft>
            </a:pPr>
            <a:r>
              <a:rPr lang="en-US" sz="2400" dirty="0">
                <a:ea typeface="Calibri"/>
                <a:cs typeface="Calibri"/>
              </a:rPr>
              <a:t>E</a:t>
            </a:r>
            <a:r>
              <a:rPr lang="en-US" sz="2400" dirty="0" smtClean="0">
                <a:ea typeface="Calibri"/>
                <a:cs typeface="Calibri"/>
              </a:rPr>
              <a:t>merging </a:t>
            </a:r>
            <a:r>
              <a:rPr lang="en-US" sz="2400" dirty="0">
                <a:ea typeface="Calibri"/>
                <a:cs typeface="Calibri"/>
              </a:rPr>
              <a:t>threat to sustainable long term existence of the livestock </a:t>
            </a:r>
            <a:r>
              <a:rPr lang="en-US" sz="2400" dirty="0" smtClean="0">
                <a:ea typeface="Calibri"/>
                <a:cs typeface="Calibri"/>
              </a:rPr>
              <a:t>subsector</a:t>
            </a:r>
          </a:p>
          <a:p>
            <a:pPr marL="571500" lvl="1" indent="-342900" algn="just">
              <a:spcBef>
                <a:spcPts val="0"/>
              </a:spcBef>
              <a:buFontTx/>
              <a:buChar char="-"/>
            </a:pPr>
            <a:r>
              <a:rPr lang="en-US" dirty="0" err="1">
                <a:ea typeface="Calibri"/>
                <a:cs typeface="Calibri"/>
              </a:rPr>
              <a:t>E</a:t>
            </a:r>
            <a:r>
              <a:rPr lang="en-US" dirty="0" err="1" smtClean="0">
                <a:ea typeface="Calibri"/>
                <a:cs typeface="Calibri"/>
              </a:rPr>
              <a:t>exodus</a:t>
            </a:r>
            <a:r>
              <a:rPr lang="en-US" dirty="0" smtClean="0">
                <a:ea typeface="Calibri"/>
                <a:cs typeface="Calibri"/>
              </a:rPr>
              <a:t>-style </a:t>
            </a:r>
            <a:r>
              <a:rPr lang="en-US" dirty="0">
                <a:ea typeface="Calibri"/>
                <a:cs typeface="Calibri"/>
              </a:rPr>
              <a:t>exportation of livestock on </a:t>
            </a:r>
            <a:r>
              <a:rPr lang="en-US" dirty="0" smtClean="0">
                <a:ea typeface="Calibri"/>
                <a:cs typeface="Calibri"/>
              </a:rPr>
              <a:t>hoof</a:t>
            </a:r>
          </a:p>
          <a:p>
            <a:pPr marL="914400" lvl="2" indent="0" algn="just">
              <a:spcBef>
                <a:spcPts val="1200"/>
              </a:spcBef>
              <a:buNone/>
            </a:pPr>
            <a:r>
              <a:rPr lang="en-US" sz="2400" b="1" kern="0" dirty="0" smtClean="0">
                <a:ea typeface="Times New Roman"/>
                <a:cs typeface="Times New Roman"/>
              </a:rPr>
              <a:t>3.1.2 Decreasing </a:t>
            </a:r>
            <a:r>
              <a:rPr lang="en-US" sz="2400" b="1" kern="0" dirty="0">
                <a:ea typeface="Times New Roman"/>
                <a:cs typeface="Times New Roman"/>
              </a:rPr>
              <a:t>Productivity of Livestock Farmland</a:t>
            </a:r>
            <a:endParaRPr lang="en-ZW" sz="2400" b="1" kern="0" dirty="0">
              <a:ea typeface="Times New Roman"/>
              <a:cs typeface="Times New Roman"/>
            </a:endParaRPr>
          </a:p>
          <a:p>
            <a:pPr marL="0" algn="just">
              <a:spcBef>
                <a:spcPts val="0"/>
              </a:spcBef>
            </a:pPr>
            <a:r>
              <a:rPr lang="en-US" sz="2400" dirty="0">
                <a:ea typeface="Calibri"/>
                <a:cs typeface="Calibri"/>
              </a:rPr>
              <a:t>Overgrazing</a:t>
            </a:r>
          </a:p>
          <a:p>
            <a:pPr marL="571500" lvl="1" indent="-342900" algn="just">
              <a:spcBef>
                <a:spcPts val="0"/>
              </a:spcBef>
              <a:buFontTx/>
              <a:buChar char="-"/>
            </a:pPr>
            <a:r>
              <a:rPr lang="en-US" dirty="0" smtClean="0">
                <a:ea typeface="Calibri"/>
                <a:cs typeface="Calibri"/>
              </a:rPr>
              <a:t>overstocking </a:t>
            </a:r>
            <a:r>
              <a:rPr lang="en-US" dirty="0">
                <a:ea typeface="Calibri"/>
                <a:cs typeface="Calibri"/>
              </a:rPr>
              <a:t>on smaller portions of subdivided agricultural farm </a:t>
            </a:r>
            <a:r>
              <a:rPr lang="en-US" dirty="0" smtClean="0">
                <a:ea typeface="Calibri"/>
                <a:cs typeface="Calibri"/>
              </a:rPr>
              <a:t>units</a:t>
            </a:r>
          </a:p>
          <a:p>
            <a:pPr marL="571500" lvl="1" indent="-342900" algn="just">
              <a:spcBef>
                <a:spcPts val="0"/>
              </a:spcBef>
              <a:buFontTx/>
              <a:buChar char="-"/>
            </a:pPr>
            <a:r>
              <a:rPr lang="en-US" dirty="0" smtClean="0">
                <a:ea typeface="Calibri"/>
                <a:cs typeface="Calibri"/>
              </a:rPr>
              <a:t>Bush encroachment </a:t>
            </a:r>
          </a:p>
          <a:p>
            <a:pPr marL="571500" lvl="1" indent="-342900" algn="just">
              <a:spcBef>
                <a:spcPts val="0"/>
              </a:spcBef>
              <a:buFontTx/>
              <a:buChar char="-"/>
            </a:pPr>
            <a:r>
              <a:rPr lang="en-US" dirty="0" smtClean="0">
                <a:ea typeface="Calibri"/>
                <a:cs typeface="Calibri"/>
              </a:rPr>
              <a:t>Poor </a:t>
            </a:r>
            <a:r>
              <a:rPr lang="en-US" dirty="0">
                <a:ea typeface="Calibri"/>
                <a:cs typeface="Calibri"/>
              </a:rPr>
              <a:t>rangeland management </a:t>
            </a:r>
            <a:endParaRPr lang="en-US" dirty="0" smtClean="0">
              <a:ea typeface="Calibri"/>
              <a:cs typeface="Calibri"/>
            </a:endParaRPr>
          </a:p>
          <a:p>
            <a:pPr marL="914400" lvl="2" indent="0" algn="just">
              <a:spcBef>
                <a:spcPts val="1200"/>
              </a:spcBef>
              <a:buNone/>
            </a:pPr>
            <a:r>
              <a:rPr lang="en-US" sz="2400" b="1" kern="0" dirty="0" smtClean="0">
                <a:ea typeface="Times New Roman"/>
                <a:cs typeface="Times New Roman"/>
              </a:rPr>
              <a:t>3.1.3 Change </a:t>
            </a:r>
            <a:r>
              <a:rPr lang="en-US" sz="2400" b="1" kern="0" dirty="0">
                <a:ea typeface="Times New Roman"/>
                <a:cs typeface="Times New Roman"/>
              </a:rPr>
              <a:t>of Agricultural Land Use </a:t>
            </a:r>
            <a:endParaRPr lang="en-ZW" sz="2400" b="1" kern="0" dirty="0">
              <a:ea typeface="Times New Roman"/>
              <a:cs typeface="Times New Roman"/>
            </a:endParaRPr>
          </a:p>
          <a:p>
            <a:pPr marL="0" marR="0" algn="just">
              <a:spcBef>
                <a:spcPts val="0"/>
              </a:spcBef>
              <a:spcAft>
                <a:spcPts val="0"/>
              </a:spcAft>
            </a:pPr>
            <a:r>
              <a:rPr lang="en-US" sz="2400" dirty="0">
                <a:ea typeface="Calibri"/>
                <a:cs typeface="Calibri"/>
              </a:rPr>
              <a:t>Conversion of livestock and crop farms into game </a:t>
            </a:r>
            <a:r>
              <a:rPr lang="en-US" sz="2400" dirty="0" smtClean="0">
                <a:ea typeface="Calibri"/>
                <a:cs typeface="Calibri"/>
              </a:rPr>
              <a:t>farms, lodges and real estates </a:t>
            </a:r>
            <a:r>
              <a:rPr lang="en-US" sz="2400" dirty="0">
                <a:ea typeface="Calibri"/>
                <a:cs typeface="Calibri"/>
              </a:rPr>
              <a:t> </a:t>
            </a:r>
            <a:endParaRPr lang="en-ZW" sz="2400" dirty="0">
              <a:ea typeface="Calibri"/>
              <a:cs typeface="Calibri"/>
            </a:endParaRPr>
          </a:p>
          <a:p>
            <a:pPr marL="457200" lvl="1" indent="0" algn="just">
              <a:spcBef>
                <a:spcPts val="0"/>
              </a:spcBef>
              <a:buNone/>
            </a:pPr>
            <a:r>
              <a:rPr lang="en-US" dirty="0" smtClean="0">
                <a:ea typeface="Calibri"/>
                <a:cs typeface="Calibri"/>
              </a:rPr>
              <a:t>- Country’s </a:t>
            </a:r>
            <a:r>
              <a:rPr lang="en-US" dirty="0">
                <a:ea typeface="Calibri"/>
                <a:cs typeface="Calibri"/>
              </a:rPr>
              <a:t>population and </a:t>
            </a:r>
            <a:r>
              <a:rPr lang="en-US" dirty="0" smtClean="0">
                <a:ea typeface="Calibri"/>
                <a:cs typeface="Calibri"/>
              </a:rPr>
              <a:t>demand </a:t>
            </a:r>
            <a:r>
              <a:rPr lang="en-US" dirty="0">
                <a:ea typeface="Calibri"/>
                <a:cs typeface="Calibri"/>
              </a:rPr>
              <a:t>for food is </a:t>
            </a:r>
            <a:r>
              <a:rPr lang="en-US" dirty="0" smtClean="0">
                <a:ea typeface="Calibri"/>
                <a:cs typeface="Calibri"/>
              </a:rPr>
              <a:t>increasing</a:t>
            </a:r>
            <a:endParaRPr lang="en-ZW" dirty="0">
              <a:ea typeface="Calibri"/>
              <a:cs typeface="Times New Roman"/>
            </a:endParaRPr>
          </a:p>
          <a:p>
            <a:pPr marL="571500" lvl="1" indent="-342900" algn="just">
              <a:spcBef>
                <a:spcPts val="0"/>
              </a:spcBef>
            </a:pPr>
            <a:endParaRPr lang="en-ZW" dirty="0">
              <a:ea typeface="Calibri"/>
              <a:cs typeface="Times New Roman"/>
            </a:endParaRPr>
          </a:p>
          <a:p>
            <a:pPr marL="0" algn="just">
              <a:spcBef>
                <a:spcPts val="0"/>
              </a:spcBef>
            </a:pPr>
            <a:endParaRPr lang="en-ZW" sz="2900" kern="0" dirty="0">
              <a:ea typeface="Times New Roman"/>
              <a:cs typeface="Times New Roman"/>
            </a:endParaRPr>
          </a:p>
          <a:p>
            <a:pPr marL="0" marR="0" indent="0" algn="just">
              <a:spcBef>
                <a:spcPts val="0"/>
              </a:spcBef>
              <a:spcAft>
                <a:spcPts val="0"/>
              </a:spcAft>
              <a:buNone/>
            </a:pPr>
            <a:endParaRPr lang="en-ZW" sz="2900" kern="0" dirty="0">
              <a:ea typeface="Times New Roman"/>
              <a:cs typeface="Times New Roman"/>
            </a:endParaRPr>
          </a:p>
        </p:txBody>
      </p:sp>
    </p:spTree>
    <p:extLst>
      <p:ext uri="{BB962C8B-B14F-4D97-AF65-F5344CB8AC3E}">
        <p14:creationId xmlns:p14="http://schemas.microsoft.com/office/powerpoint/2010/main" val="1439658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952"/>
          </a:xfrm>
        </p:spPr>
        <p:txBody>
          <a:bodyPr>
            <a:normAutofit/>
          </a:bodyPr>
          <a:lstStyle/>
          <a:p>
            <a:pPr algn="ctr"/>
            <a:r>
              <a:rPr lang="en-US" sz="3600" b="1" dirty="0" smtClean="0"/>
              <a:t>Challenges to Agrarian Reform (Conti)</a:t>
            </a:r>
            <a:endParaRPr lang="en-US" sz="3600" b="1" dirty="0"/>
          </a:p>
        </p:txBody>
      </p:sp>
      <p:sp>
        <p:nvSpPr>
          <p:cNvPr id="3" name="Content Placeholder 2"/>
          <p:cNvSpPr>
            <a:spLocks noGrp="1"/>
          </p:cNvSpPr>
          <p:nvPr>
            <p:ph idx="1"/>
          </p:nvPr>
        </p:nvSpPr>
        <p:spPr>
          <a:xfrm>
            <a:off x="838200" y="1258277"/>
            <a:ext cx="10515600" cy="4918686"/>
          </a:xfrm>
        </p:spPr>
        <p:txBody>
          <a:bodyPr>
            <a:normAutofit fontScale="92500" lnSpcReduction="10000"/>
          </a:bodyPr>
          <a:lstStyle/>
          <a:p>
            <a:pPr marL="914400" lvl="2" indent="0" algn="just">
              <a:spcBef>
                <a:spcPts val="1200"/>
              </a:spcBef>
              <a:buNone/>
            </a:pPr>
            <a:r>
              <a:rPr lang="en-US" sz="3100" b="1" kern="0" dirty="0" smtClean="0">
                <a:ea typeface="Times New Roman"/>
                <a:cs typeface="Times New Roman"/>
              </a:rPr>
              <a:t>3.1.4 </a:t>
            </a:r>
            <a:r>
              <a:rPr lang="en-US" sz="3100" b="1" kern="0" dirty="0">
                <a:ea typeface="Times New Roman"/>
                <a:cs typeface="Times New Roman"/>
              </a:rPr>
              <a:t>Access to Existing Formal Distribution Chain Market</a:t>
            </a:r>
            <a:endParaRPr lang="en-ZW" sz="3100" b="1" kern="0" dirty="0">
              <a:ea typeface="Times New Roman"/>
              <a:cs typeface="Times New Roman"/>
            </a:endParaRPr>
          </a:p>
          <a:p>
            <a:pPr algn="just">
              <a:spcBef>
                <a:spcPts val="0"/>
              </a:spcBef>
            </a:pPr>
            <a:r>
              <a:rPr lang="en-US" dirty="0">
                <a:ea typeface="Calibri"/>
                <a:cs typeface="Calibri"/>
              </a:rPr>
              <a:t>Domestic formal market dominated by distribution chains/cartels linked to producers in countries of origin</a:t>
            </a:r>
          </a:p>
          <a:p>
            <a:pPr algn="just">
              <a:spcBef>
                <a:spcPts val="0"/>
              </a:spcBef>
            </a:pPr>
            <a:r>
              <a:rPr lang="en-US" dirty="0">
                <a:ea typeface="Calibri"/>
                <a:cs typeface="Calibri"/>
              </a:rPr>
              <a:t>Where retailers/distributors are compelled to source regulatory quotas locally, they tend to source exclusively from the well-established local commercial farmers, effectively excluding of small scale or previously disadvantaged farmers</a:t>
            </a:r>
          </a:p>
          <a:p>
            <a:pPr algn="just">
              <a:spcBef>
                <a:spcPts val="0"/>
              </a:spcBef>
            </a:pPr>
            <a:r>
              <a:rPr lang="en-US" dirty="0">
                <a:ea typeface="Calibri"/>
                <a:cs typeface="Calibri"/>
              </a:rPr>
              <a:t>Domestic market largely made up of previously disadvantaged communities</a:t>
            </a:r>
            <a:endParaRPr lang="en-ZW" dirty="0">
              <a:ea typeface="Calibri"/>
              <a:cs typeface="Times New Roman"/>
            </a:endParaRPr>
          </a:p>
          <a:p>
            <a:pPr marL="914400" lvl="2" indent="0" algn="just">
              <a:spcBef>
                <a:spcPts val="1200"/>
              </a:spcBef>
              <a:buNone/>
            </a:pPr>
            <a:r>
              <a:rPr lang="en-US" sz="3100" b="1" kern="0" dirty="0" smtClean="0">
                <a:ea typeface="Times New Roman"/>
                <a:cs typeface="Times New Roman"/>
              </a:rPr>
              <a:t>3.1.5 Dilapidating </a:t>
            </a:r>
            <a:r>
              <a:rPr lang="en-US" sz="3100" b="1" kern="0" dirty="0">
                <a:ea typeface="Times New Roman"/>
                <a:cs typeface="Times New Roman"/>
              </a:rPr>
              <a:t>Farm Infrastructure</a:t>
            </a:r>
            <a:endParaRPr lang="en-ZW" sz="3100" b="1" kern="0" dirty="0">
              <a:ea typeface="Times New Roman"/>
              <a:cs typeface="Times New Roman"/>
            </a:endParaRPr>
          </a:p>
          <a:p>
            <a:pPr marL="0" marR="0" algn="just">
              <a:spcBef>
                <a:spcPts val="0"/>
              </a:spcBef>
              <a:spcAft>
                <a:spcPts val="0"/>
              </a:spcAft>
            </a:pPr>
            <a:r>
              <a:rPr lang="en-US" dirty="0">
                <a:ea typeface="Calibri"/>
                <a:cs typeface="Calibri"/>
              </a:rPr>
              <a:t>Successful commercial farming partially depends on good infrastructure on the farm</a:t>
            </a:r>
          </a:p>
          <a:p>
            <a:pPr marL="571500" lvl="1" indent="-342900" algn="just">
              <a:spcBef>
                <a:spcPts val="0"/>
              </a:spcBef>
              <a:buFontTx/>
              <a:buChar char="-"/>
            </a:pPr>
            <a:r>
              <a:rPr lang="en-US" dirty="0">
                <a:ea typeface="Calibri"/>
                <a:cs typeface="Calibri"/>
              </a:rPr>
              <a:t>Including water, fencing, machinery and implements</a:t>
            </a:r>
          </a:p>
          <a:p>
            <a:pPr marL="571500" lvl="1" indent="-342900" algn="just">
              <a:spcBef>
                <a:spcPts val="0"/>
              </a:spcBef>
              <a:buFontTx/>
              <a:buChar char="-"/>
            </a:pPr>
            <a:r>
              <a:rPr lang="en-US" dirty="0">
                <a:ea typeface="Calibri"/>
                <a:cs typeface="Calibri"/>
              </a:rPr>
              <a:t>Some resettlement farms have aged or dilapidated infrastructure</a:t>
            </a:r>
            <a:endParaRPr lang="en-ZW" dirty="0">
              <a:ea typeface="Calibri"/>
              <a:cs typeface="Times New Roman"/>
            </a:endParaRPr>
          </a:p>
        </p:txBody>
      </p:sp>
    </p:spTree>
    <p:extLst>
      <p:ext uri="{BB962C8B-B14F-4D97-AF65-F5344CB8AC3E}">
        <p14:creationId xmlns:p14="http://schemas.microsoft.com/office/powerpoint/2010/main" val="39844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44" y="101601"/>
            <a:ext cx="10515600" cy="789354"/>
          </a:xfrm>
        </p:spPr>
        <p:txBody>
          <a:bodyPr>
            <a:normAutofit fontScale="90000"/>
          </a:bodyPr>
          <a:lstStyle/>
          <a:p>
            <a:pPr marL="228600" lvl="0" indent="-228600" algn="ctr">
              <a:spcBef>
                <a:spcPts val="1000"/>
              </a:spcBef>
            </a:pPr>
            <a:r>
              <a:rPr lang="en-ZW" sz="2800" b="1" dirty="0" smtClean="0">
                <a:solidFill>
                  <a:prstClr val="black"/>
                </a:solidFill>
                <a:latin typeface="Calibri" panose="020F0502020204030204"/>
              </a:rPr>
              <a:t/>
            </a:r>
            <a:br>
              <a:rPr lang="en-ZW" sz="2800" b="1" dirty="0" smtClean="0">
                <a:solidFill>
                  <a:prstClr val="black"/>
                </a:solidFill>
                <a:latin typeface="Calibri" panose="020F0502020204030204"/>
              </a:rPr>
            </a:br>
            <a:r>
              <a:rPr lang="en-ZW" sz="4000" b="1" dirty="0" smtClean="0">
                <a:solidFill>
                  <a:prstClr val="black"/>
                </a:solidFill>
                <a:latin typeface="Calibri" panose="020F0502020204030204"/>
              </a:rPr>
              <a:t>3.2 Challenges of Support to Farmers(</a:t>
            </a:r>
            <a:r>
              <a:rPr lang="en-ZW" sz="4000" b="1" dirty="0" err="1" smtClean="0">
                <a:solidFill>
                  <a:prstClr val="black"/>
                </a:solidFill>
                <a:latin typeface="Calibri" panose="020F0502020204030204"/>
              </a:rPr>
              <a:t>conti</a:t>
            </a:r>
            <a:r>
              <a:rPr lang="en-ZW" sz="4000" b="1" dirty="0" smtClean="0">
                <a:solidFill>
                  <a:prstClr val="black"/>
                </a:solidFill>
                <a:latin typeface="Calibri" panose="020F0502020204030204"/>
              </a:rPr>
              <a:t>)</a:t>
            </a:r>
            <a:r>
              <a:rPr lang="en-ZW" sz="2800" b="1" dirty="0">
                <a:solidFill>
                  <a:prstClr val="black"/>
                </a:solidFill>
                <a:latin typeface="Calibri" panose="020F0502020204030204"/>
              </a:rPr>
              <a:t/>
            </a:r>
            <a:br>
              <a:rPr lang="en-ZW" sz="2800" b="1" dirty="0">
                <a:solidFill>
                  <a:prstClr val="black"/>
                </a:solidFill>
                <a:latin typeface="Calibri" panose="020F0502020204030204"/>
              </a:rPr>
            </a:br>
            <a:endParaRPr lang="en-ZW" dirty="0"/>
          </a:p>
        </p:txBody>
      </p:sp>
      <p:sp>
        <p:nvSpPr>
          <p:cNvPr id="3" name="Content Placeholder 2"/>
          <p:cNvSpPr>
            <a:spLocks noGrp="1"/>
          </p:cNvSpPr>
          <p:nvPr>
            <p:ph idx="1"/>
          </p:nvPr>
        </p:nvSpPr>
        <p:spPr>
          <a:xfrm>
            <a:off x="838200" y="976392"/>
            <a:ext cx="10515600" cy="5463153"/>
          </a:xfrm>
        </p:spPr>
        <p:txBody>
          <a:bodyPr>
            <a:normAutofit/>
          </a:bodyPr>
          <a:lstStyle/>
          <a:p>
            <a:pPr marL="914400" lvl="2" indent="0" algn="just">
              <a:spcBef>
                <a:spcPts val="1200"/>
              </a:spcBef>
              <a:buNone/>
            </a:pPr>
            <a:r>
              <a:rPr lang="en-US" sz="3100" b="1" kern="0" dirty="0" smtClean="0">
                <a:ea typeface="Times New Roman"/>
                <a:cs typeface="Times New Roman"/>
              </a:rPr>
              <a:t>3.2.1 Uneconomically </a:t>
            </a:r>
            <a:r>
              <a:rPr lang="en-US" sz="3100" b="1" kern="0" dirty="0">
                <a:ea typeface="Times New Roman"/>
                <a:cs typeface="Times New Roman"/>
              </a:rPr>
              <a:t>Viable Farming Units</a:t>
            </a:r>
            <a:endParaRPr lang="en-ZW" sz="3100" b="1" kern="0" dirty="0">
              <a:ea typeface="Times New Roman"/>
              <a:cs typeface="Times New Roman"/>
            </a:endParaRPr>
          </a:p>
          <a:p>
            <a:pPr marL="0" marR="0">
              <a:spcBef>
                <a:spcPts val="0"/>
              </a:spcBef>
              <a:spcAft>
                <a:spcPts val="0"/>
              </a:spcAft>
            </a:pPr>
            <a:r>
              <a:rPr lang="en-US" sz="3200" dirty="0" smtClean="0">
                <a:ea typeface="Calibri"/>
                <a:cs typeface="Calibri"/>
              </a:rPr>
              <a:t>Most resettled </a:t>
            </a:r>
            <a:r>
              <a:rPr lang="en-US" sz="3200" dirty="0">
                <a:ea typeface="Calibri"/>
                <a:cs typeface="Calibri"/>
              </a:rPr>
              <a:t>farmers </a:t>
            </a:r>
            <a:r>
              <a:rPr lang="en-US" sz="3200" dirty="0" smtClean="0">
                <a:ea typeface="Calibri"/>
                <a:cs typeface="Calibri"/>
              </a:rPr>
              <a:t>settled </a:t>
            </a:r>
            <a:r>
              <a:rPr lang="en-US" sz="3200" dirty="0">
                <a:ea typeface="Calibri"/>
                <a:cs typeface="Calibri"/>
              </a:rPr>
              <a:t>on uneconomically viable farming units due to </a:t>
            </a:r>
            <a:endParaRPr lang="en-US" sz="3200" dirty="0" smtClean="0">
              <a:ea typeface="Calibri"/>
              <a:cs typeface="Calibri"/>
            </a:endParaRPr>
          </a:p>
          <a:p>
            <a:pPr marL="571500" lvl="1" indent="-342900">
              <a:spcBef>
                <a:spcPts val="0"/>
              </a:spcBef>
              <a:buFontTx/>
              <a:buChar char="-"/>
            </a:pPr>
            <a:r>
              <a:rPr lang="en-US" sz="3200" dirty="0" smtClean="0">
                <a:ea typeface="Calibri"/>
                <a:cs typeface="Calibri"/>
              </a:rPr>
              <a:t>Poor quality </a:t>
            </a:r>
            <a:r>
              <a:rPr lang="en-US" sz="3200" dirty="0">
                <a:ea typeface="Calibri"/>
                <a:cs typeface="Calibri"/>
              </a:rPr>
              <a:t>of the </a:t>
            </a:r>
            <a:r>
              <a:rPr lang="en-US" sz="3200" dirty="0" smtClean="0">
                <a:ea typeface="Calibri"/>
                <a:cs typeface="Calibri"/>
              </a:rPr>
              <a:t>land</a:t>
            </a:r>
          </a:p>
          <a:p>
            <a:pPr marL="571500" lvl="1" indent="-342900">
              <a:spcBef>
                <a:spcPts val="0"/>
              </a:spcBef>
              <a:buFontTx/>
              <a:buChar char="-"/>
            </a:pPr>
            <a:r>
              <a:rPr lang="en-US" sz="3200" dirty="0" smtClean="0">
                <a:ea typeface="Calibri"/>
                <a:cs typeface="Calibri"/>
              </a:rPr>
              <a:t>Small land sizes</a:t>
            </a:r>
          </a:p>
          <a:p>
            <a:pPr marL="571500" lvl="1" indent="-342900">
              <a:spcBef>
                <a:spcPts val="0"/>
              </a:spcBef>
              <a:buFontTx/>
              <a:buChar char="-"/>
            </a:pPr>
            <a:r>
              <a:rPr lang="en-US" sz="3200" dirty="0" smtClean="0">
                <a:ea typeface="Calibri"/>
                <a:cs typeface="Calibri"/>
              </a:rPr>
              <a:t>Dilapidated or non-existent infrastructure</a:t>
            </a:r>
            <a:endParaRPr lang="en-ZW" sz="3200" dirty="0">
              <a:ea typeface="Calibri"/>
              <a:cs typeface="Times New Roman"/>
            </a:endParaRPr>
          </a:p>
          <a:p>
            <a:pPr marL="914400" lvl="2" indent="0" algn="just">
              <a:spcBef>
                <a:spcPts val="1200"/>
              </a:spcBef>
              <a:buNone/>
            </a:pPr>
            <a:r>
              <a:rPr lang="en-US" sz="3200" b="1" kern="0" dirty="0" smtClean="0">
                <a:ea typeface="Times New Roman"/>
                <a:cs typeface="Times New Roman"/>
              </a:rPr>
              <a:t>3.2.2 Pre </a:t>
            </a:r>
            <a:r>
              <a:rPr lang="en-US" sz="3200" b="1" kern="0" dirty="0">
                <a:ea typeface="Times New Roman"/>
                <a:cs typeface="Times New Roman"/>
              </a:rPr>
              <a:t>and Post Resettlement Farmer Support</a:t>
            </a:r>
            <a:endParaRPr lang="en-ZW" sz="3200" b="1" kern="0" dirty="0">
              <a:ea typeface="Times New Roman"/>
              <a:cs typeface="Times New Roman"/>
            </a:endParaRPr>
          </a:p>
          <a:p>
            <a:pPr>
              <a:spcBef>
                <a:spcPts val="0"/>
              </a:spcBef>
            </a:pPr>
            <a:r>
              <a:rPr lang="en-US" sz="3200" dirty="0" smtClean="0">
                <a:ea typeface="Calibri"/>
                <a:cs typeface="Calibri"/>
              </a:rPr>
              <a:t>Inadequate training and poor access to production finance for </a:t>
            </a:r>
            <a:r>
              <a:rPr lang="en-US" sz="3200" dirty="0">
                <a:ea typeface="Calibri"/>
                <a:cs typeface="Calibri"/>
              </a:rPr>
              <a:t>Resettlement Programme </a:t>
            </a:r>
            <a:r>
              <a:rPr lang="en-US" sz="3200" dirty="0" smtClean="0">
                <a:ea typeface="Calibri"/>
                <a:cs typeface="Calibri"/>
              </a:rPr>
              <a:t>beneficiary </a:t>
            </a:r>
            <a:r>
              <a:rPr lang="en-US" sz="3200" dirty="0">
                <a:ea typeface="Calibri"/>
                <a:cs typeface="Calibri"/>
              </a:rPr>
              <a:t>farmers </a:t>
            </a:r>
            <a:endParaRPr lang="en-US" sz="3200" dirty="0" smtClean="0">
              <a:ea typeface="Calibri"/>
              <a:cs typeface="Calibri"/>
            </a:endParaRPr>
          </a:p>
          <a:p>
            <a:pPr marL="0" marR="0">
              <a:spcBef>
                <a:spcPts val="0"/>
              </a:spcBef>
              <a:spcAft>
                <a:spcPts val="0"/>
              </a:spcAft>
            </a:pPr>
            <a:r>
              <a:rPr lang="en-US" sz="3200" dirty="0" smtClean="0">
                <a:ea typeface="Calibri"/>
                <a:cs typeface="Calibri"/>
              </a:rPr>
              <a:t>Hence, many </a:t>
            </a:r>
            <a:r>
              <a:rPr lang="en-US" sz="3200" dirty="0">
                <a:ea typeface="Calibri"/>
                <a:cs typeface="Calibri"/>
              </a:rPr>
              <a:t>beneficiaries not farming </a:t>
            </a:r>
            <a:r>
              <a:rPr lang="en-US" sz="3200" dirty="0" smtClean="0">
                <a:ea typeface="Calibri"/>
                <a:cs typeface="Calibri"/>
              </a:rPr>
              <a:t>successfully</a:t>
            </a:r>
            <a:endParaRPr lang="en-ZW" sz="3200" dirty="0">
              <a:ea typeface="Calibri"/>
              <a:cs typeface="Times New Roman"/>
            </a:endParaRPr>
          </a:p>
          <a:p>
            <a:pPr marL="0" algn="just">
              <a:spcBef>
                <a:spcPts val="0"/>
              </a:spcBef>
            </a:pPr>
            <a:endParaRPr lang="en-ZW" sz="3200" kern="0" dirty="0">
              <a:ea typeface="Times New Roman"/>
              <a:cs typeface="Times New Roman"/>
            </a:endParaRPr>
          </a:p>
          <a:p>
            <a:pPr marL="0" marR="0" indent="0" algn="just">
              <a:spcBef>
                <a:spcPts val="0"/>
              </a:spcBef>
              <a:spcAft>
                <a:spcPts val="0"/>
              </a:spcAft>
              <a:buNone/>
            </a:pPr>
            <a:endParaRPr lang="en-ZW" sz="2900" kern="0" dirty="0">
              <a:ea typeface="Times New Roman"/>
              <a:cs typeface="Times New Roman"/>
            </a:endParaRPr>
          </a:p>
        </p:txBody>
      </p:sp>
    </p:spTree>
    <p:extLst>
      <p:ext uri="{BB962C8B-B14F-4D97-AF65-F5344CB8AC3E}">
        <p14:creationId xmlns:p14="http://schemas.microsoft.com/office/powerpoint/2010/main" val="1328217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44" y="1"/>
            <a:ext cx="10515600" cy="859692"/>
          </a:xfrm>
        </p:spPr>
        <p:txBody>
          <a:bodyPr>
            <a:normAutofit fontScale="90000"/>
          </a:bodyPr>
          <a:lstStyle/>
          <a:p>
            <a:pPr marL="228600" lvl="0" indent="-228600" algn="ctr">
              <a:spcBef>
                <a:spcPts val="1000"/>
              </a:spcBef>
            </a:pPr>
            <a:r>
              <a:rPr lang="en-ZW" sz="2800" b="1" dirty="0" smtClean="0">
                <a:solidFill>
                  <a:prstClr val="black"/>
                </a:solidFill>
                <a:latin typeface="Calibri" panose="020F0502020204030204"/>
              </a:rPr>
              <a:t/>
            </a:r>
            <a:br>
              <a:rPr lang="en-ZW" sz="2800" b="1" dirty="0" smtClean="0">
                <a:solidFill>
                  <a:prstClr val="black"/>
                </a:solidFill>
                <a:latin typeface="Calibri" panose="020F0502020204030204"/>
              </a:rPr>
            </a:br>
            <a:r>
              <a:rPr lang="en-ZW" sz="4000" b="1" dirty="0" smtClean="0">
                <a:solidFill>
                  <a:prstClr val="black"/>
                </a:solidFill>
                <a:latin typeface="Calibri" panose="020F0502020204030204"/>
              </a:rPr>
              <a:t>Challenges (</a:t>
            </a:r>
            <a:r>
              <a:rPr lang="en-ZW" sz="4000" b="1" dirty="0" err="1" smtClean="0">
                <a:solidFill>
                  <a:prstClr val="black"/>
                </a:solidFill>
                <a:latin typeface="Calibri" panose="020F0502020204030204"/>
              </a:rPr>
              <a:t>conti</a:t>
            </a:r>
            <a:r>
              <a:rPr lang="en-ZW" sz="4000" b="1" dirty="0" smtClean="0">
                <a:solidFill>
                  <a:prstClr val="black"/>
                </a:solidFill>
                <a:latin typeface="Calibri" panose="020F0502020204030204"/>
              </a:rPr>
              <a:t>)</a:t>
            </a:r>
            <a:r>
              <a:rPr lang="en-ZW" sz="2800" b="1" dirty="0">
                <a:solidFill>
                  <a:prstClr val="black"/>
                </a:solidFill>
                <a:latin typeface="Calibri" panose="020F0502020204030204"/>
              </a:rPr>
              <a:t/>
            </a:r>
            <a:br>
              <a:rPr lang="en-ZW" sz="2800" b="1" dirty="0">
                <a:solidFill>
                  <a:prstClr val="black"/>
                </a:solidFill>
                <a:latin typeface="Calibri" panose="020F0502020204030204"/>
              </a:rPr>
            </a:br>
            <a:endParaRPr lang="en-ZW" dirty="0"/>
          </a:p>
        </p:txBody>
      </p:sp>
      <p:sp>
        <p:nvSpPr>
          <p:cNvPr id="3" name="Content Placeholder 2"/>
          <p:cNvSpPr>
            <a:spLocks noGrp="1"/>
          </p:cNvSpPr>
          <p:nvPr>
            <p:ph idx="1"/>
          </p:nvPr>
        </p:nvSpPr>
        <p:spPr>
          <a:xfrm>
            <a:off x="838200" y="664308"/>
            <a:ext cx="10515600" cy="6111630"/>
          </a:xfrm>
        </p:spPr>
        <p:txBody>
          <a:bodyPr>
            <a:normAutofit fontScale="70000" lnSpcReduction="20000"/>
          </a:bodyPr>
          <a:lstStyle/>
          <a:p>
            <a:pPr marL="914400" lvl="2" indent="0" algn="just">
              <a:spcBef>
                <a:spcPts val="1200"/>
              </a:spcBef>
              <a:buNone/>
            </a:pPr>
            <a:r>
              <a:rPr lang="en-US" sz="4100" b="1" kern="0" dirty="0" smtClean="0">
                <a:ea typeface="Times New Roman"/>
                <a:cs typeface="Times New Roman"/>
              </a:rPr>
              <a:t>3.2.3 Inflated </a:t>
            </a:r>
            <a:r>
              <a:rPr lang="en-US" sz="4100" b="1" kern="0" dirty="0">
                <a:ea typeface="Times New Roman"/>
                <a:cs typeface="Times New Roman"/>
              </a:rPr>
              <a:t>Farm Prices</a:t>
            </a:r>
            <a:endParaRPr lang="en-ZW" sz="4100" b="1" kern="0" dirty="0">
              <a:latin typeface="Calibri Light"/>
              <a:ea typeface="Times New Roman"/>
              <a:cs typeface="Times New Roman"/>
            </a:endParaRPr>
          </a:p>
          <a:p>
            <a:pPr marL="0" marR="0" algn="just">
              <a:spcBef>
                <a:spcPts val="0"/>
              </a:spcBef>
              <a:spcAft>
                <a:spcPts val="0"/>
              </a:spcAft>
            </a:pPr>
            <a:r>
              <a:rPr lang="en-US" sz="4100" dirty="0" smtClean="0">
                <a:ea typeface="Calibri"/>
                <a:cs typeface="Calibri"/>
              </a:rPr>
              <a:t>Prices </a:t>
            </a:r>
            <a:r>
              <a:rPr lang="en-US" sz="4100" dirty="0">
                <a:ea typeface="Calibri"/>
                <a:cs typeface="Calibri"/>
              </a:rPr>
              <a:t>for commercial farmland have been </a:t>
            </a:r>
            <a:r>
              <a:rPr lang="en-US" sz="4100" dirty="0" smtClean="0">
                <a:ea typeface="Calibri"/>
                <a:cs typeface="Calibri"/>
              </a:rPr>
              <a:t>increasing since independence</a:t>
            </a:r>
          </a:p>
          <a:p>
            <a:pPr marL="571500" lvl="1" indent="-342900" algn="just">
              <a:spcBef>
                <a:spcPts val="0"/>
              </a:spcBef>
              <a:buFontTx/>
              <a:buChar char="-"/>
            </a:pPr>
            <a:r>
              <a:rPr lang="en-US" sz="4100" dirty="0" smtClean="0">
                <a:ea typeface="Calibri"/>
                <a:cs typeface="Calibri"/>
              </a:rPr>
              <a:t>Current </a:t>
            </a:r>
            <a:r>
              <a:rPr lang="en-US" sz="4100" dirty="0">
                <a:ea typeface="Calibri"/>
                <a:cs typeface="Calibri"/>
              </a:rPr>
              <a:t>market prices are no longer equivalent to actual value of the commercial </a:t>
            </a:r>
            <a:r>
              <a:rPr lang="en-US" sz="4100" dirty="0" smtClean="0">
                <a:ea typeface="Calibri"/>
                <a:cs typeface="Calibri"/>
              </a:rPr>
              <a:t>farms</a:t>
            </a:r>
          </a:p>
          <a:p>
            <a:pPr marL="571500" lvl="1" indent="-342900" algn="just">
              <a:spcBef>
                <a:spcPts val="0"/>
              </a:spcBef>
              <a:buFontTx/>
              <a:buChar char="-"/>
            </a:pPr>
            <a:r>
              <a:rPr lang="en-US" sz="4100" dirty="0">
                <a:ea typeface="Calibri"/>
                <a:cs typeface="Calibri"/>
              </a:rPr>
              <a:t>U</a:t>
            </a:r>
            <a:r>
              <a:rPr lang="en-US" sz="4100" dirty="0" smtClean="0">
                <a:ea typeface="Calibri"/>
                <a:cs typeface="Calibri"/>
              </a:rPr>
              <a:t>nprecedented </a:t>
            </a:r>
            <a:r>
              <a:rPr lang="en-US" sz="4100" dirty="0">
                <a:ea typeface="Calibri"/>
                <a:cs typeface="Calibri"/>
              </a:rPr>
              <a:t>pressure on new </a:t>
            </a:r>
            <a:r>
              <a:rPr lang="en-US" sz="4100" dirty="0" smtClean="0">
                <a:ea typeface="Calibri"/>
                <a:cs typeface="Calibri"/>
              </a:rPr>
              <a:t>AALS farm </a:t>
            </a:r>
            <a:r>
              <a:rPr lang="en-US" sz="4100" dirty="0">
                <a:ea typeface="Calibri"/>
                <a:cs typeface="Calibri"/>
              </a:rPr>
              <a:t>owners to </a:t>
            </a:r>
            <a:r>
              <a:rPr lang="en-US" sz="4100" dirty="0" smtClean="0">
                <a:ea typeface="Calibri"/>
                <a:cs typeface="Calibri"/>
              </a:rPr>
              <a:t>settle land acquisition loans, leading high default rates</a:t>
            </a:r>
            <a:endParaRPr lang="en-ZW" sz="4100" dirty="0" smtClean="0">
              <a:ea typeface="Calibri"/>
              <a:cs typeface="Calibri"/>
            </a:endParaRPr>
          </a:p>
          <a:p>
            <a:pPr marL="914400" lvl="2" indent="0" algn="just">
              <a:spcBef>
                <a:spcPts val="1200"/>
              </a:spcBef>
              <a:buNone/>
            </a:pPr>
            <a:r>
              <a:rPr lang="en-US" sz="3500" b="1" kern="0" dirty="0" smtClean="0">
                <a:ea typeface="Times New Roman"/>
                <a:cs typeface="Times New Roman"/>
              </a:rPr>
              <a:t>3.2.4 Practice </a:t>
            </a:r>
            <a:r>
              <a:rPr lang="en-US" sz="3500" b="1" kern="0" dirty="0">
                <a:ea typeface="Times New Roman"/>
                <a:cs typeface="Times New Roman"/>
              </a:rPr>
              <a:t>of Subdividing Agricultural Land to Service Land Acquisition Debt</a:t>
            </a:r>
            <a:endParaRPr lang="en-ZW" sz="3500" b="1" kern="0" dirty="0">
              <a:ea typeface="Times New Roman"/>
              <a:cs typeface="Times New Roman"/>
            </a:endParaRPr>
          </a:p>
          <a:p>
            <a:pPr algn="just">
              <a:spcBef>
                <a:spcPts val="0"/>
              </a:spcBef>
            </a:pPr>
            <a:r>
              <a:rPr lang="en-US" sz="3500" dirty="0">
                <a:ea typeface="Calibri"/>
                <a:cs typeface="Calibri"/>
              </a:rPr>
              <a:t>H</a:t>
            </a:r>
            <a:r>
              <a:rPr lang="en-US" sz="3500" dirty="0" smtClean="0">
                <a:ea typeface="Calibri"/>
                <a:cs typeface="Calibri"/>
              </a:rPr>
              <a:t>ighly </a:t>
            </a:r>
            <a:r>
              <a:rPr lang="en-US" sz="3500" dirty="0">
                <a:ea typeface="Calibri"/>
                <a:cs typeface="Calibri"/>
              </a:rPr>
              <a:t>inflated farm </a:t>
            </a:r>
            <a:r>
              <a:rPr lang="en-US" sz="3500" dirty="0" smtClean="0">
                <a:ea typeface="Calibri"/>
                <a:cs typeface="Calibri"/>
              </a:rPr>
              <a:t>prices</a:t>
            </a:r>
          </a:p>
          <a:p>
            <a:pPr algn="just">
              <a:spcBef>
                <a:spcPts val="0"/>
              </a:spcBef>
            </a:pPr>
            <a:r>
              <a:rPr lang="en-US" sz="3500" dirty="0" smtClean="0">
                <a:ea typeface="Calibri"/>
                <a:cs typeface="Calibri"/>
              </a:rPr>
              <a:t>Led to increased </a:t>
            </a:r>
            <a:r>
              <a:rPr lang="en-US" sz="3500" dirty="0">
                <a:ea typeface="Calibri"/>
                <a:cs typeface="Calibri"/>
              </a:rPr>
              <a:t>number of applications to subdivide agricultural </a:t>
            </a:r>
            <a:r>
              <a:rPr lang="en-US" sz="3500" dirty="0" smtClean="0">
                <a:ea typeface="Calibri"/>
                <a:cs typeface="Calibri"/>
              </a:rPr>
              <a:t>land</a:t>
            </a:r>
          </a:p>
          <a:p>
            <a:pPr lvl="1" algn="just">
              <a:spcBef>
                <a:spcPts val="0"/>
              </a:spcBef>
              <a:buFontTx/>
              <a:buChar char="-"/>
            </a:pPr>
            <a:r>
              <a:rPr lang="en-US" sz="3500" dirty="0" smtClean="0">
                <a:ea typeface="Calibri"/>
                <a:cs typeface="Calibri"/>
              </a:rPr>
              <a:t>With </a:t>
            </a:r>
            <a:r>
              <a:rPr lang="en-US" sz="3500" dirty="0">
                <a:ea typeface="Calibri"/>
                <a:cs typeface="Calibri"/>
              </a:rPr>
              <a:t>a view to settle land acquisition </a:t>
            </a:r>
            <a:r>
              <a:rPr lang="en-US" sz="3500" dirty="0" smtClean="0">
                <a:ea typeface="Calibri"/>
                <a:cs typeface="Calibri"/>
              </a:rPr>
              <a:t>loans</a:t>
            </a:r>
            <a:endParaRPr lang="en-US" sz="3500" dirty="0">
              <a:ea typeface="Calibri"/>
              <a:cs typeface="Calibri"/>
            </a:endParaRPr>
          </a:p>
          <a:p>
            <a:pPr lvl="1" algn="just">
              <a:spcBef>
                <a:spcPts val="0"/>
              </a:spcBef>
              <a:buFontTx/>
              <a:buChar char="-"/>
            </a:pPr>
            <a:r>
              <a:rPr lang="en-US" sz="3500" dirty="0" smtClean="0">
                <a:ea typeface="Calibri"/>
                <a:cs typeface="Calibri"/>
              </a:rPr>
              <a:t>Subdivided </a:t>
            </a:r>
            <a:r>
              <a:rPr lang="en-US" sz="3500" dirty="0">
                <a:ea typeface="Calibri"/>
                <a:cs typeface="Calibri"/>
              </a:rPr>
              <a:t>uneconomically viable </a:t>
            </a:r>
            <a:r>
              <a:rPr lang="en-US" sz="3500" dirty="0" smtClean="0">
                <a:ea typeface="Calibri"/>
                <a:cs typeface="Calibri"/>
              </a:rPr>
              <a:t>farm portions create financial pressure to new </a:t>
            </a:r>
            <a:r>
              <a:rPr lang="en-US" sz="3500" dirty="0">
                <a:ea typeface="Calibri"/>
                <a:cs typeface="Calibri"/>
              </a:rPr>
              <a:t>farm owners </a:t>
            </a:r>
            <a:endParaRPr lang="en-ZW" sz="3500" dirty="0" smtClean="0">
              <a:ea typeface="Calibri"/>
              <a:cs typeface="Calibri"/>
            </a:endParaRPr>
          </a:p>
          <a:p>
            <a:pPr marL="914400" lvl="2" indent="0" algn="just">
              <a:spcBef>
                <a:spcPts val="1200"/>
              </a:spcBef>
              <a:buNone/>
            </a:pPr>
            <a:r>
              <a:rPr lang="en-US" sz="3500" b="1" kern="0" dirty="0" smtClean="0">
                <a:ea typeface="Times New Roman"/>
                <a:cs typeface="Times New Roman"/>
              </a:rPr>
              <a:t>3.2.5 Access to Finance for Production Inputs</a:t>
            </a:r>
            <a:endParaRPr lang="en-ZW" sz="3500" b="1" kern="0" dirty="0" smtClean="0">
              <a:ea typeface="Times New Roman"/>
              <a:cs typeface="Times New Roman"/>
            </a:endParaRPr>
          </a:p>
          <a:p>
            <a:pPr algn="just">
              <a:spcBef>
                <a:spcPts val="0"/>
              </a:spcBef>
            </a:pPr>
            <a:r>
              <a:rPr lang="en-US" sz="3500" dirty="0" smtClean="0">
                <a:ea typeface="Calibri"/>
                <a:cs typeface="Calibri"/>
              </a:rPr>
              <a:t>Lack </a:t>
            </a:r>
            <a:r>
              <a:rPr lang="en-US" sz="3500" dirty="0">
                <a:ea typeface="Calibri"/>
                <a:cs typeface="Calibri"/>
              </a:rPr>
              <a:t>of </a:t>
            </a:r>
            <a:r>
              <a:rPr lang="en-US" sz="3500" dirty="0" smtClean="0">
                <a:ea typeface="Calibri"/>
                <a:cs typeface="Calibri"/>
              </a:rPr>
              <a:t>collateral by communal </a:t>
            </a:r>
            <a:r>
              <a:rPr lang="en-US" sz="3500" dirty="0">
                <a:ea typeface="Calibri"/>
                <a:cs typeface="Calibri"/>
              </a:rPr>
              <a:t>farmers </a:t>
            </a:r>
            <a:r>
              <a:rPr lang="en-US" sz="3500" dirty="0" smtClean="0">
                <a:ea typeface="Calibri"/>
                <a:cs typeface="Calibri"/>
              </a:rPr>
              <a:t>impedes their access to production loans</a:t>
            </a:r>
          </a:p>
          <a:p>
            <a:pPr algn="just">
              <a:spcBef>
                <a:spcPts val="0"/>
              </a:spcBef>
            </a:pPr>
            <a:r>
              <a:rPr lang="en-US" sz="3500" dirty="0" smtClean="0">
                <a:ea typeface="Calibri"/>
                <a:cs typeface="Calibri"/>
              </a:rPr>
              <a:t>Non-collateral </a:t>
            </a:r>
            <a:r>
              <a:rPr lang="en-US" sz="3500" dirty="0">
                <a:ea typeface="Calibri"/>
                <a:cs typeface="Calibri"/>
              </a:rPr>
              <a:t>loans products by </a:t>
            </a:r>
            <a:r>
              <a:rPr lang="en-US" sz="3500" dirty="0" smtClean="0">
                <a:ea typeface="Calibri"/>
                <a:cs typeface="Calibri"/>
              </a:rPr>
              <a:t>Agribank assists with </a:t>
            </a:r>
            <a:r>
              <a:rPr lang="en-US" sz="3500" dirty="0">
                <a:ea typeface="Calibri"/>
                <a:cs typeface="Calibri"/>
              </a:rPr>
              <a:t>permanently </a:t>
            </a:r>
            <a:r>
              <a:rPr lang="en-US" sz="3500" dirty="0" smtClean="0">
                <a:ea typeface="Calibri"/>
                <a:cs typeface="Calibri"/>
              </a:rPr>
              <a:t>employment</a:t>
            </a:r>
            <a:endParaRPr lang="en-ZW" sz="3500" dirty="0">
              <a:ea typeface="Calibri"/>
              <a:cs typeface="Calibri"/>
            </a:endParaRPr>
          </a:p>
          <a:p>
            <a:pPr marL="0" algn="just">
              <a:spcBef>
                <a:spcPts val="0"/>
              </a:spcBef>
            </a:pPr>
            <a:endParaRPr lang="en-ZW" sz="2900" kern="0" dirty="0">
              <a:ea typeface="Times New Roman"/>
              <a:cs typeface="Times New Roman"/>
            </a:endParaRPr>
          </a:p>
          <a:p>
            <a:pPr marL="0" marR="0" indent="0" algn="just">
              <a:spcBef>
                <a:spcPts val="0"/>
              </a:spcBef>
              <a:spcAft>
                <a:spcPts val="0"/>
              </a:spcAft>
              <a:buNone/>
            </a:pPr>
            <a:endParaRPr lang="en-ZW" sz="2900" kern="0" dirty="0">
              <a:ea typeface="Times New Roman"/>
              <a:cs typeface="Times New Roman"/>
            </a:endParaRPr>
          </a:p>
        </p:txBody>
      </p:sp>
    </p:spTree>
    <p:extLst>
      <p:ext uri="{BB962C8B-B14F-4D97-AF65-F5344CB8AC3E}">
        <p14:creationId xmlns:p14="http://schemas.microsoft.com/office/powerpoint/2010/main" val="4176630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sz="3600" b="1" dirty="0" smtClean="0"/>
              <a:t>4. MAWF Recommendations (Conti)</a:t>
            </a:r>
            <a:r>
              <a:rPr lang="en-ZW" b="1" dirty="0"/>
              <a:t/>
            </a:r>
            <a:br>
              <a:rPr lang="en-ZW" b="1" dirty="0"/>
            </a:br>
            <a:endParaRPr lang="en-ZW" dirty="0"/>
          </a:p>
        </p:txBody>
      </p:sp>
      <p:sp>
        <p:nvSpPr>
          <p:cNvPr id="3" name="Content Placeholder 2"/>
          <p:cNvSpPr>
            <a:spLocks noGrp="1"/>
          </p:cNvSpPr>
          <p:nvPr>
            <p:ph idx="1"/>
          </p:nvPr>
        </p:nvSpPr>
        <p:spPr>
          <a:xfrm>
            <a:off x="838200" y="1418095"/>
            <a:ext cx="10515600" cy="5222929"/>
          </a:xfrm>
        </p:spPr>
        <p:txBody>
          <a:bodyPr>
            <a:normAutofit fontScale="47500" lnSpcReduction="20000"/>
          </a:bodyPr>
          <a:lstStyle/>
          <a:p>
            <a:pPr marL="457200" marR="0" lvl="1" indent="0" algn="just">
              <a:spcBef>
                <a:spcPts val="1200"/>
              </a:spcBef>
              <a:spcAft>
                <a:spcPts val="0"/>
              </a:spcAft>
              <a:buNone/>
            </a:pPr>
            <a:r>
              <a:rPr lang="en-US" sz="6700" b="1" kern="0" dirty="0" smtClean="0">
                <a:ea typeface="Times New Roman"/>
                <a:cs typeface="Times New Roman"/>
              </a:rPr>
              <a:t>4.1 On Agrarian Reform</a:t>
            </a:r>
          </a:p>
          <a:p>
            <a:pPr marL="457200" marR="0" lvl="1" indent="0" algn="just">
              <a:spcBef>
                <a:spcPts val="1200"/>
              </a:spcBef>
              <a:spcAft>
                <a:spcPts val="0"/>
              </a:spcAft>
              <a:buNone/>
            </a:pPr>
            <a:r>
              <a:rPr lang="en-US" sz="3800" b="1" kern="0" dirty="0" smtClean="0">
                <a:ea typeface="Times New Roman"/>
                <a:cs typeface="Times New Roman"/>
              </a:rPr>
              <a:t>4.1.1 High </a:t>
            </a:r>
            <a:r>
              <a:rPr lang="en-US" sz="3800" b="1" kern="0" dirty="0">
                <a:ea typeface="Times New Roman"/>
                <a:cs typeface="Times New Roman"/>
              </a:rPr>
              <a:t>agricultural production </a:t>
            </a:r>
            <a:r>
              <a:rPr lang="en-US" sz="3800" b="1" kern="0" dirty="0" smtClean="0">
                <a:ea typeface="Times New Roman"/>
                <a:cs typeface="Times New Roman"/>
              </a:rPr>
              <a:t>costs</a:t>
            </a:r>
            <a:endParaRPr lang="en-ZW" sz="3800" b="1" kern="0" dirty="0">
              <a:ea typeface="Times New Roman"/>
              <a:cs typeface="Times New Roman"/>
            </a:endParaRPr>
          </a:p>
          <a:p>
            <a:pPr marL="800100" lvl="1" indent="-342900" algn="just">
              <a:lnSpc>
                <a:spcPct val="120000"/>
              </a:lnSpc>
              <a:spcBef>
                <a:spcPts val="0"/>
              </a:spcBef>
              <a:buFont typeface="Calibri"/>
              <a:buChar char="-"/>
            </a:pPr>
            <a:r>
              <a:rPr lang="en-US" sz="2900" dirty="0">
                <a:ea typeface="Calibri"/>
                <a:cs typeface="Calibri"/>
              </a:rPr>
              <a:t>Government should actively support initiatives aimed at fodder production in the </a:t>
            </a:r>
            <a:r>
              <a:rPr lang="en-US" sz="2900" dirty="0" smtClean="0">
                <a:ea typeface="Calibri"/>
                <a:cs typeface="Calibri"/>
              </a:rPr>
              <a:t>country</a:t>
            </a:r>
          </a:p>
          <a:p>
            <a:pPr marL="800100" lvl="1" indent="-342900" algn="just">
              <a:lnSpc>
                <a:spcPct val="120000"/>
              </a:lnSpc>
              <a:spcBef>
                <a:spcPts val="0"/>
              </a:spcBef>
              <a:buFont typeface="Calibri"/>
              <a:buChar char="-"/>
            </a:pPr>
            <a:r>
              <a:rPr lang="en-US" sz="2900" dirty="0" smtClean="0">
                <a:ea typeface="Calibri"/>
                <a:cs typeface="Calibri"/>
              </a:rPr>
              <a:t>20</a:t>
            </a:r>
            <a:r>
              <a:rPr lang="en-US" sz="2900" dirty="0">
                <a:ea typeface="Calibri"/>
                <a:cs typeface="Calibri"/>
              </a:rPr>
              <a:t>%-30% of land under Green Scheme irrigation should be reserved for fodder </a:t>
            </a:r>
            <a:r>
              <a:rPr lang="en-US" sz="2900" dirty="0" smtClean="0">
                <a:ea typeface="Calibri"/>
                <a:cs typeface="Calibri"/>
              </a:rPr>
              <a:t>production</a:t>
            </a:r>
          </a:p>
          <a:p>
            <a:pPr marL="800100" lvl="1" indent="-342900" algn="just">
              <a:lnSpc>
                <a:spcPct val="120000"/>
              </a:lnSpc>
              <a:spcBef>
                <a:spcPts val="0"/>
              </a:spcBef>
              <a:buFont typeface="Calibri"/>
              <a:buChar char="-"/>
            </a:pPr>
            <a:r>
              <a:rPr lang="en-US" sz="2900" dirty="0" smtClean="0">
                <a:ea typeface="Calibri"/>
                <a:cs typeface="Calibri"/>
              </a:rPr>
              <a:t>Support </a:t>
            </a:r>
            <a:r>
              <a:rPr lang="en-US" sz="2900" dirty="0">
                <a:ea typeface="Calibri"/>
                <a:cs typeface="Calibri"/>
              </a:rPr>
              <a:t>communal farmers to produce fodder both under </a:t>
            </a:r>
            <a:r>
              <a:rPr lang="en-US" sz="2900" dirty="0" smtClean="0">
                <a:ea typeface="Calibri"/>
                <a:cs typeface="Calibri"/>
              </a:rPr>
              <a:t>irrigation and </a:t>
            </a:r>
            <a:r>
              <a:rPr lang="en-US" sz="2900" dirty="0">
                <a:ea typeface="Calibri"/>
                <a:cs typeface="Calibri"/>
              </a:rPr>
              <a:t>rain-fed </a:t>
            </a:r>
            <a:r>
              <a:rPr lang="en-US" sz="2900" dirty="0" smtClean="0">
                <a:ea typeface="Calibri"/>
                <a:cs typeface="Calibri"/>
              </a:rPr>
              <a:t>conditions</a:t>
            </a:r>
          </a:p>
          <a:p>
            <a:pPr marL="800100" lvl="1" indent="-342900" algn="just">
              <a:lnSpc>
                <a:spcPct val="120000"/>
              </a:lnSpc>
              <a:spcBef>
                <a:spcPts val="0"/>
              </a:spcBef>
              <a:buFont typeface="Calibri"/>
              <a:buChar char="-"/>
            </a:pPr>
            <a:r>
              <a:rPr lang="en-US" sz="2900" dirty="0" smtClean="0">
                <a:ea typeface="Calibri"/>
                <a:cs typeface="Calibri"/>
              </a:rPr>
              <a:t>Implement the </a:t>
            </a:r>
            <a:r>
              <a:rPr lang="en-US" sz="2900" dirty="0">
                <a:ea typeface="Calibri"/>
                <a:cs typeface="Calibri"/>
              </a:rPr>
              <a:t>HPP strategy for establishing a fertilizer mixing plant should be </a:t>
            </a:r>
            <a:r>
              <a:rPr lang="en-US" sz="2900" dirty="0" smtClean="0">
                <a:ea typeface="Calibri"/>
                <a:cs typeface="Calibri"/>
              </a:rPr>
              <a:t>prioritized through PPP</a:t>
            </a:r>
            <a:endParaRPr lang="en-ZW" sz="2900" dirty="0" smtClean="0">
              <a:ea typeface="Calibri"/>
              <a:cs typeface="Times New Roman"/>
            </a:endParaRPr>
          </a:p>
          <a:p>
            <a:pPr marL="800100" lvl="1" indent="-342900" algn="just">
              <a:lnSpc>
                <a:spcPct val="120000"/>
              </a:lnSpc>
              <a:spcBef>
                <a:spcPts val="0"/>
              </a:spcBef>
              <a:buFont typeface="Calibri"/>
              <a:buChar char="-"/>
            </a:pPr>
            <a:r>
              <a:rPr lang="en-US" sz="2900" dirty="0" smtClean="0">
                <a:ea typeface="Calibri"/>
                <a:cs typeface="Calibri"/>
              </a:rPr>
              <a:t>Encourage farmers to </a:t>
            </a:r>
            <a:r>
              <a:rPr lang="en-US" sz="2900" dirty="0">
                <a:ea typeface="Calibri"/>
                <a:cs typeface="Calibri"/>
              </a:rPr>
              <a:t>venture into commercial bush utilization and value addition </a:t>
            </a:r>
            <a:r>
              <a:rPr lang="en-US" sz="2900" dirty="0" smtClean="0">
                <a:ea typeface="Calibri"/>
                <a:cs typeface="Calibri"/>
              </a:rPr>
              <a:t>operations</a:t>
            </a:r>
          </a:p>
          <a:p>
            <a:pPr marL="800100" lvl="1" indent="-342900" algn="just">
              <a:lnSpc>
                <a:spcPct val="120000"/>
              </a:lnSpc>
              <a:spcBef>
                <a:spcPts val="0"/>
              </a:spcBef>
              <a:buFont typeface="Calibri"/>
              <a:buChar char="-"/>
            </a:pPr>
            <a:r>
              <a:rPr lang="en-ZW" sz="2900" dirty="0" smtClean="0">
                <a:ea typeface="Calibri"/>
                <a:cs typeface="Times New Roman"/>
              </a:rPr>
              <a:t>Encourage stakeholders to </a:t>
            </a:r>
            <a:r>
              <a:rPr lang="en-ZW" sz="2900" dirty="0">
                <a:ea typeface="Calibri"/>
                <a:cs typeface="Times New Roman"/>
              </a:rPr>
              <a:t>establish feedlots</a:t>
            </a:r>
          </a:p>
          <a:p>
            <a:pPr marL="342900" marR="0" lvl="0" indent="-342900" algn="just">
              <a:spcBef>
                <a:spcPts val="0"/>
              </a:spcBef>
              <a:spcAft>
                <a:spcPts val="0"/>
              </a:spcAft>
              <a:buFont typeface="Calibri"/>
              <a:buChar char="-"/>
            </a:pPr>
            <a:endParaRPr lang="en-ZW" dirty="0" smtClean="0">
              <a:ea typeface="Calibri"/>
              <a:cs typeface="Times New Roman"/>
            </a:endParaRPr>
          </a:p>
          <a:p>
            <a:pPr marL="457200" lvl="1" indent="0" algn="just">
              <a:spcBef>
                <a:spcPts val="1200"/>
              </a:spcBef>
              <a:buNone/>
            </a:pPr>
            <a:r>
              <a:rPr lang="en-US" sz="3800" b="1" kern="0" dirty="0" smtClean="0">
                <a:ea typeface="Times New Roman"/>
                <a:cs typeface="Times New Roman"/>
              </a:rPr>
              <a:t>4.1.2 Research </a:t>
            </a:r>
            <a:r>
              <a:rPr lang="en-US" sz="3800" b="1" kern="0" dirty="0">
                <a:ea typeface="Times New Roman"/>
                <a:cs typeface="Times New Roman"/>
              </a:rPr>
              <a:t>and Development</a:t>
            </a:r>
            <a:endParaRPr lang="en-ZW" sz="3800" b="1" kern="0" dirty="0">
              <a:ea typeface="Times New Roman"/>
              <a:cs typeface="Times New Roman"/>
            </a:endParaRPr>
          </a:p>
          <a:p>
            <a:pPr marL="800100" lvl="1" indent="-342900" algn="just">
              <a:lnSpc>
                <a:spcPct val="120000"/>
              </a:lnSpc>
              <a:spcBef>
                <a:spcPts val="0"/>
              </a:spcBef>
              <a:buFont typeface="Calibri"/>
              <a:buChar char="-"/>
            </a:pPr>
            <a:r>
              <a:rPr lang="en-US" sz="2900" dirty="0" smtClean="0">
                <a:ea typeface="Calibri"/>
                <a:cs typeface="Calibri"/>
              </a:rPr>
              <a:t>Strengthen </a:t>
            </a:r>
            <a:r>
              <a:rPr lang="en-US" sz="2900" dirty="0">
                <a:ea typeface="Calibri"/>
                <a:cs typeface="Calibri"/>
              </a:rPr>
              <a:t>research and development collaboration and cooperation with tertiary institutions, private sector and development partners to improve agricultural production and productivity, value addition and markets </a:t>
            </a:r>
            <a:r>
              <a:rPr lang="en-US" sz="2900" dirty="0" smtClean="0">
                <a:ea typeface="Calibri"/>
                <a:cs typeface="Calibri"/>
              </a:rPr>
              <a:t>access</a:t>
            </a:r>
            <a:endParaRPr lang="en-ZW" sz="2900" dirty="0">
              <a:ea typeface="Calibri"/>
              <a:cs typeface="Calibri"/>
            </a:endParaRPr>
          </a:p>
          <a:p>
            <a:pPr marL="457200" marR="0" lvl="1" indent="0" algn="just">
              <a:spcBef>
                <a:spcPts val="1200"/>
              </a:spcBef>
              <a:spcAft>
                <a:spcPts val="0"/>
              </a:spcAft>
              <a:buNone/>
            </a:pPr>
            <a:r>
              <a:rPr lang="en-US" sz="3800" b="1" kern="0" dirty="0" smtClean="0">
                <a:ea typeface="Times New Roman"/>
                <a:cs typeface="Times New Roman"/>
              </a:rPr>
              <a:t>4.1.3 International </a:t>
            </a:r>
            <a:r>
              <a:rPr lang="en-US" sz="3800" b="1" kern="0" dirty="0">
                <a:ea typeface="Times New Roman"/>
                <a:cs typeface="Times New Roman"/>
              </a:rPr>
              <a:t>Market Concentration</a:t>
            </a:r>
            <a:endParaRPr lang="en-ZW" sz="3800" b="1" kern="0" dirty="0">
              <a:ea typeface="Times New Roman"/>
              <a:cs typeface="Times New Roman"/>
            </a:endParaRPr>
          </a:p>
          <a:p>
            <a:pPr marL="800100" lvl="1" indent="-342900" algn="just">
              <a:lnSpc>
                <a:spcPct val="120000"/>
              </a:lnSpc>
              <a:spcBef>
                <a:spcPts val="0"/>
              </a:spcBef>
              <a:buFont typeface="Calibri"/>
              <a:buChar char="-"/>
            </a:pPr>
            <a:r>
              <a:rPr lang="en-US" sz="2900" dirty="0" smtClean="0">
                <a:ea typeface="Calibri"/>
                <a:cs typeface="Calibri"/>
              </a:rPr>
              <a:t>Encourage exporters </a:t>
            </a:r>
            <a:r>
              <a:rPr lang="en-US" sz="2900" dirty="0">
                <a:ea typeface="Calibri"/>
                <a:cs typeface="Calibri"/>
              </a:rPr>
              <a:t>of Namibian </a:t>
            </a:r>
            <a:r>
              <a:rPr lang="en-US" sz="2900" dirty="0" smtClean="0">
                <a:ea typeface="Calibri"/>
                <a:cs typeface="Calibri"/>
              </a:rPr>
              <a:t>agricultural </a:t>
            </a:r>
            <a:r>
              <a:rPr lang="en-US" sz="2900" dirty="0">
                <a:ea typeface="Calibri"/>
                <a:cs typeface="Calibri"/>
              </a:rPr>
              <a:t>produce and </a:t>
            </a:r>
            <a:r>
              <a:rPr lang="en-US" sz="2900" dirty="0" smtClean="0">
                <a:ea typeface="Calibri"/>
                <a:cs typeface="Calibri"/>
              </a:rPr>
              <a:t>Processed Agricultural Products (PAPs) </a:t>
            </a:r>
            <a:r>
              <a:rPr lang="en-US" sz="2900" dirty="0">
                <a:ea typeface="Calibri"/>
                <a:cs typeface="Calibri"/>
              </a:rPr>
              <a:t>to develop </a:t>
            </a:r>
            <a:r>
              <a:rPr lang="en-US" sz="2900" dirty="0" smtClean="0">
                <a:ea typeface="Calibri"/>
                <a:cs typeface="Calibri"/>
              </a:rPr>
              <a:t>and diversify markets </a:t>
            </a:r>
            <a:r>
              <a:rPr lang="en-US" sz="2900" dirty="0">
                <a:ea typeface="Calibri"/>
                <a:cs typeface="Calibri"/>
              </a:rPr>
              <a:t>for their agricultural produce and PAPs in </a:t>
            </a:r>
            <a:r>
              <a:rPr lang="en-US" sz="2900" dirty="0" smtClean="0">
                <a:ea typeface="Calibri"/>
                <a:cs typeface="Calibri"/>
              </a:rPr>
              <a:t>all </a:t>
            </a:r>
            <a:r>
              <a:rPr lang="en-US" sz="2900" dirty="0">
                <a:ea typeface="Calibri"/>
                <a:cs typeface="Calibri"/>
              </a:rPr>
              <a:t>markets secured by </a:t>
            </a:r>
            <a:r>
              <a:rPr lang="en-US" sz="2900" dirty="0" smtClean="0">
                <a:ea typeface="Calibri"/>
                <a:cs typeface="Calibri"/>
              </a:rPr>
              <a:t>Government</a:t>
            </a:r>
          </a:p>
          <a:p>
            <a:pPr marL="800100" lvl="1" indent="-342900" algn="just">
              <a:lnSpc>
                <a:spcPct val="120000"/>
              </a:lnSpc>
              <a:spcBef>
                <a:spcPts val="0"/>
              </a:spcBef>
              <a:buFont typeface="Calibri"/>
              <a:buChar char="-"/>
            </a:pPr>
            <a:r>
              <a:rPr lang="en-US" sz="2900" dirty="0" smtClean="0">
                <a:ea typeface="Calibri"/>
                <a:cs typeface="Calibri"/>
              </a:rPr>
              <a:t>Tighten </a:t>
            </a:r>
            <a:r>
              <a:rPr lang="en-US" sz="2900" dirty="0">
                <a:ea typeface="Calibri"/>
                <a:cs typeface="Calibri"/>
              </a:rPr>
              <a:t>regulations aimed at curbing exodus-style exportation of livestock on hoof, in order secure sufficient throughput at local abattoirs and meat processing </a:t>
            </a:r>
            <a:r>
              <a:rPr lang="en-US" sz="2900" dirty="0" smtClean="0">
                <a:ea typeface="Calibri"/>
                <a:cs typeface="Calibri"/>
              </a:rPr>
              <a:t>facilities</a:t>
            </a:r>
            <a:endParaRPr lang="en-ZW" sz="2900" dirty="0">
              <a:ea typeface="Calibri"/>
              <a:cs typeface="Times New Roman"/>
            </a:endParaRPr>
          </a:p>
          <a:p>
            <a:pPr marL="800100" lvl="1" indent="-342900" algn="just">
              <a:lnSpc>
                <a:spcPct val="120000"/>
              </a:lnSpc>
              <a:spcBef>
                <a:spcPts val="0"/>
              </a:spcBef>
              <a:buFont typeface="Calibri"/>
              <a:buChar char="-"/>
            </a:pPr>
            <a:r>
              <a:rPr lang="en-US" sz="2900" dirty="0" smtClean="0">
                <a:ea typeface="Calibri"/>
                <a:cs typeface="Calibri"/>
              </a:rPr>
              <a:t>Strengthen border </a:t>
            </a:r>
            <a:r>
              <a:rPr lang="en-US" sz="2900" dirty="0">
                <a:ea typeface="Calibri"/>
                <a:cs typeface="Calibri"/>
              </a:rPr>
              <a:t>inspection and control to prevent smuggling of Namibia’s livestock </a:t>
            </a:r>
            <a:r>
              <a:rPr lang="en-US" sz="2900" dirty="0" smtClean="0">
                <a:ea typeface="Calibri"/>
                <a:cs typeface="Calibri"/>
              </a:rPr>
              <a:t>resources</a:t>
            </a:r>
            <a:endParaRPr lang="en-ZW" sz="2900" dirty="0">
              <a:ea typeface="Calibri"/>
              <a:cs typeface="Times New Roman"/>
            </a:endParaRPr>
          </a:p>
          <a:p>
            <a:pPr marL="457200" lvl="1" indent="0" algn="just">
              <a:lnSpc>
                <a:spcPct val="120000"/>
              </a:lnSpc>
              <a:spcBef>
                <a:spcPts val="0"/>
              </a:spcBef>
              <a:buNone/>
            </a:pPr>
            <a:r>
              <a:rPr lang="en-US" sz="3800" b="1" kern="0" dirty="0" smtClean="0">
                <a:ea typeface="Times New Roman"/>
                <a:cs typeface="Times New Roman"/>
              </a:rPr>
              <a:t>4.1.4 Decreasing </a:t>
            </a:r>
            <a:r>
              <a:rPr lang="en-US" sz="3800" b="1" kern="0" dirty="0">
                <a:ea typeface="Times New Roman"/>
                <a:cs typeface="Times New Roman"/>
              </a:rPr>
              <a:t>Productivity of Livestock Farmland</a:t>
            </a:r>
            <a:endParaRPr lang="en-ZW" sz="3800" b="1" kern="0" dirty="0">
              <a:ea typeface="Times New Roman"/>
              <a:cs typeface="Times New Roman"/>
            </a:endParaRPr>
          </a:p>
          <a:p>
            <a:pPr marL="800100" lvl="1" indent="-342900" algn="just">
              <a:lnSpc>
                <a:spcPct val="120000"/>
              </a:lnSpc>
              <a:spcBef>
                <a:spcPts val="0"/>
              </a:spcBef>
              <a:buFont typeface="Calibri"/>
              <a:buChar char="-"/>
            </a:pPr>
            <a:r>
              <a:rPr lang="en-US" sz="2900" dirty="0">
                <a:ea typeface="Calibri"/>
                <a:cs typeface="Calibri"/>
              </a:rPr>
              <a:t>Farmers should be encouraged to stick to the carrying capacities of their farmlands</a:t>
            </a:r>
            <a:endParaRPr lang="en-ZW" sz="2900" dirty="0">
              <a:ea typeface="Calibri"/>
              <a:cs typeface="Times New Roman"/>
            </a:endParaRPr>
          </a:p>
          <a:p>
            <a:pPr marL="800100" lvl="1" indent="-342900" algn="just">
              <a:lnSpc>
                <a:spcPct val="120000"/>
              </a:lnSpc>
              <a:spcBef>
                <a:spcPts val="0"/>
              </a:spcBef>
              <a:buFont typeface="Calibri"/>
              <a:buChar char="-"/>
            </a:pPr>
            <a:r>
              <a:rPr lang="en-US" sz="2900" dirty="0">
                <a:ea typeface="Calibri"/>
                <a:cs typeface="Calibri"/>
              </a:rPr>
              <a:t>Prohibition of subdivision of agricultural land into uneconomically viable units should be fully enforced</a:t>
            </a:r>
            <a:endParaRPr lang="en-ZW" sz="2900" dirty="0">
              <a:ea typeface="Calibri"/>
              <a:cs typeface="Times New Roman"/>
            </a:endParaRPr>
          </a:p>
          <a:p>
            <a:endParaRPr lang="en-ZW" dirty="0"/>
          </a:p>
        </p:txBody>
      </p:sp>
    </p:spTree>
    <p:extLst>
      <p:ext uri="{BB962C8B-B14F-4D97-AF65-F5344CB8AC3E}">
        <p14:creationId xmlns:p14="http://schemas.microsoft.com/office/powerpoint/2010/main" val="24793966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sz="3600" b="1" dirty="0" smtClean="0"/>
              <a:t>MAWF Recommendations (Conti)</a:t>
            </a:r>
            <a:r>
              <a:rPr lang="en-ZW" b="1" dirty="0"/>
              <a:t/>
            </a:r>
            <a:br>
              <a:rPr lang="en-ZW" b="1" dirty="0"/>
            </a:br>
            <a:endParaRPr lang="en-ZW" dirty="0"/>
          </a:p>
        </p:txBody>
      </p:sp>
      <p:sp>
        <p:nvSpPr>
          <p:cNvPr id="3" name="Content Placeholder 2"/>
          <p:cNvSpPr>
            <a:spLocks noGrp="1"/>
          </p:cNvSpPr>
          <p:nvPr>
            <p:ph idx="1"/>
          </p:nvPr>
        </p:nvSpPr>
        <p:spPr>
          <a:xfrm>
            <a:off x="838200" y="1418095"/>
            <a:ext cx="10515600" cy="5222929"/>
          </a:xfrm>
        </p:spPr>
        <p:txBody>
          <a:bodyPr>
            <a:normAutofit/>
          </a:bodyPr>
          <a:lstStyle/>
          <a:p>
            <a:pPr marL="457200" marR="0" lvl="1" indent="0" algn="just">
              <a:spcBef>
                <a:spcPts val="1200"/>
              </a:spcBef>
              <a:spcAft>
                <a:spcPts val="0"/>
              </a:spcAft>
              <a:buNone/>
            </a:pPr>
            <a:r>
              <a:rPr lang="en-US" b="1" kern="0" dirty="0" smtClean="0">
                <a:ea typeface="Times New Roman"/>
                <a:cs typeface="Times New Roman"/>
              </a:rPr>
              <a:t>4.1.5 Change </a:t>
            </a:r>
            <a:r>
              <a:rPr lang="en-US" b="1" kern="0" dirty="0">
                <a:ea typeface="Times New Roman"/>
                <a:cs typeface="Times New Roman"/>
              </a:rPr>
              <a:t>of agricultural land use</a:t>
            </a:r>
            <a:r>
              <a:rPr lang="en-US" b="1" kern="0" dirty="0">
                <a:ea typeface="Times New Roman"/>
                <a:cs typeface="Calibri"/>
              </a:rPr>
              <a:t> </a:t>
            </a:r>
            <a:endParaRPr lang="en-ZW" sz="3200" b="1" kern="0" dirty="0">
              <a:ea typeface="Times New Roman"/>
              <a:cs typeface="Times New Roman"/>
            </a:endParaRPr>
          </a:p>
          <a:p>
            <a:pPr marL="800100" lvl="1" indent="-342900" algn="just">
              <a:lnSpc>
                <a:spcPct val="120000"/>
              </a:lnSpc>
              <a:spcBef>
                <a:spcPts val="0"/>
              </a:spcBef>
              <a:buFont typeface="Calibri"/>
              <a:buChar char="-"/>
            </a:pPr>
            <a:r>
              <a:rPr lang="en-US" sz="2100" dirty="0" smtClean="0">
                <a:ea typeface="Calibri"/>
                <a:cs typeface="Calibri"/>
              </a:rPr>
              <a:t>At least </a:t>
            </a:r>
            <a:r>
              <a:rPr lang="en-US" sz="2100" dirty="0">
                <a:ea typeface="Calibri"/>
                <a:cs typeface="Calibri"/>
              </a:rPr>
              <a:t>80% of total agricultural land in Namibia should at all times be reserved for livestock </a:t>
            </a:r>
            <a:r>
              <a:rPr lang="en-US" sz="2100" dirty="0" smtClean="0">
                <a:ea typeface="Calibri"/>
                <a:cs typeface="Calibri"/>
              </a:rPr>
              <a:t>and </a:t>
            </a:r>
            <a:r>
              <a:rPr lang="en-US" sz="2100" dirty="0">
                <a:ea typeface="Calibri"/>
                <a:cs typeface="Calibri"/>
              </a:rPr>
              <a:t>crop production purposes and that it should never be </a:t>
            </a:r>
            <a:r>
              <a:rPr lang="en-US" sz="2100" dirty="0" smtClean="0">
                <a:ea typeface="Calibri"/>
                <a:cs typeface="Calibri"/>
              </a:rPr>
              <a:t>reduced</a:t>
            </a:r>
            <a:endParaRPr lang="en-ZW" sz="2100" dirty="0">
              <a:ea typeface="Calibri"/>
              <a:cs typeface="Times New Roman"/>
            </a:endParaRPr>
          </a:p>
          <a:p>
            <a:pPr marL="457200" marR="0" lvl="1" indent="0" algn="just">
              <a:spcBef>
                <a:spcPts val="1200"/>
              </a:spcBef>
              <a:spcAft>
                <a:spcPts val="0"/>
              </a:spcAft>
              <a:buNone/>
            </a:pPr>
            <a:r>
              <a:rPr lang="en-US" sz="2600" b="1" kern="0" dirty="0" smtClean="0">
                <a:ea typeface="Times New Roman"/>
                <a:cs typeface="Times New Roman"/>
              </a:rPr>
              <a:t>4.1.6 Marketing </a:t>
            </a:r>
            <a:r>
              <a:rPr lang="en-US" sz="2600" b="1" kern="0" dirty="0">
                <a:ea typeface="Times New Roman"/>
                <a:cs typeface="Times New Roman"/>
              </a:rPr>
              <a:t>of Namibian agricultural produce and PAPs</a:t>
            </a:r>
            <a:endParaRPr lang="en-ZW" sz="2600" b="1" kern="0" dirty="0">
              <a:ea typeface="Times New Roman"/>
              <a:cs typeface="Times New Roman"/>
            </a:endParaRPr>
          </a:p>
          <a:p>
            <a:pPr marL="800100" lvl="1" indent="-342900" algn="just">
              <a:lnSpc>
                <a:spcPct val="120000"/>
              </a:lnSpc>
              <a:spcBef>
                <a:spcPts val="0"/>
              </a:spcBef>
              <a:buFont typeface="Calibri"/>
              <a:buChar char="-"/>
            </a:pPr>
            <a:r>
              <a:rPr lang="en-US" sz="2600" dirty="0">
                <a:ea typeface="Calibri"/>
                <a:cs typeface="Calibri"/>
              </a:rPr>
              <a:t>Tighten border inspection and control to ensure effective implementation of regulatory marketing schemes, such and Market Share Promotion (MSP) for horticulture, Close and Open Border Periods for controlled grains produce, etc.</a:t>
            </a:r>
          </a:p>
          <a:p>
            <a:pPr marL="800100" lvl="1" indent="-342900" algn="just">
              <a:lnSpc>
                <a:spcPct val="120000"/>
              </a:lnSpc>
              <a:spcBef>
                <a:spcPts val="0"/>
              </a:spcBef>
              <a:buFont typeface="Calibri"/>
              <a:buChar char="-"/>
            </a:pPr>
            <a:r>
              <a:rPr lang="en-US" sz="2600" dirty="0">
                <a:ea typeface="Calibri"/>
                <a:cs typeface="Calibri"/>
              </a:rPr>
              <a:t>Devise new market regulations to support the growth at home of the meat, leather, dairy, poultry industries </a:t>
            </a:r>
            <a:endParaRPr lang="en-ZW" sz="2600" dirty="0">
              <a:ea typeface="Calibri"/>
              <a:cs typeface="Times New Roman"/>
            </a:endParaRPr>
          </a:p>
        </p:txBody>
      </p:sp>
    </p:spTree>
    <p:extLst>
      <p:ext uri="{BB962C8B-B14F-4D97-AF65-F5344CB8AC3E}">
        <p14:creationId xmlns:p14="http://schemas.microsoft.com/office/powerpoint/2010/main" val="3839144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691" y="241138"/>
            <a:ext cx="10515600" cy="766251"/>
          </a:xfrm>
        </p:spPr>
        <p:txBody>
          <a:bodyPr>
            <a:noAutofit/>
          </a:bodyPr>
          <a:lstStyle/>
          <a:p>
            <a:pPr lvl="0" algn="ctr"/>
            <a:r>
              <a:rPr lang="en-US" sz="3600" b="1" dirty="0" smtClean="0"/>
              <a:t>MAWF Recommendations</a:t>
            </a:r>
            <a:r>
              <a:rPr lang="en-US" sz="2900" b="1" dirty="0" smtClean="0"/>
              <a:t> </a:t>
            </a:r>
            <a:r>
              <a:rPr lang="en-ZW" sz="2900" b="1" dirty="0"/>
              <a:t/>
            </a:r>
            <a:br>
              <a:rPr lang="en-ZW" sz="2900" b="1" dirty="0"/>
            </a:br>
            <a:endParaRPr lang="en-ZW" sz="2900" dirty="0"/>
          </a:p>
        </p:txBody>
      </p:sp>
      <p:sp>
        <p:nvSpPr>
          <p:cNvPr id="3" name="Content Placeholder 2"/>
          <p:cNvSpPr>
            <a:spLocks noGrp="1"/>
          </p:cNvSpPr>
          <p:nvPr>
            <p:ph idx="1"/>
          </p:nvPr>
        </p:nvSpPr>
        <p:spPr>
          <a:xfrm>
            <a:off x="822701" y="1007389"/>
            <a:ext cx="10515600" cy="5757621"/>
          </a:xfrm>
        </p:spPr>
        <p:txBody>
          <a:bodyPr>
            <a:normAutofit lnSpcReduction="10000"/>
          </a:bodyPr>
          <a:lstStyle/>
          <a:p>
            <a:pPr marL="457200" marR="0" lvl="1" indent="0" algn="just">
              <a:spcBef>
                <a:spcPts val="1200"/>
              </a:spcBef>
              <a:spcAft>
                <a:spcPts val="0"/>
              </a:spcAft>
              <a:buNone/>
            </a:pPr>
            <a:r>
              <a:rPr lang="en-US" sz="2800" b="1" kern="0" dirty="0" smtClean="0">
                <a:ea typeface="Times New Roman"/>
                <a:cs typeface="Times New Roman"/>
              </a:rPr>
              <a:t>4.2 On VCF</a:t>
            </a:r>
            <a:endParaRPr lang="en-ZW" sz="2800" b="1" kern="0" dirty="0">
              <a:ea typeface="Times New Roman"/>
              <a:cs typeface="Times New Roman"/>
            </a:endParaRPr>
          </a:p>
          <a:p>
            <a:pPr lvl="1" algn="just">
              <a:lnSpc>
                <a:spcPct val="120000"/>
              </a:lnSpc>
              <a:spcBef>
                <a:spcPts val="0"/>
              </a:spcBef>
            </a:pPr>
            <a:r>
              <a:rPr lang="en-US" dirty="0" smtClean="0">
                <a:ea typeface="Calibri"/>
                <a:cs typeface="Calibri"/>
              </a:rPr>
              <a:t>Focus on </a:t>
            </a:r>
            <a:r>
              <a:rPr lang="en-US" dirty="0">
                <a:ea typeface="Calibri"/>
                <a:cs typeface="Calibri"/>
              </a:rPr>
              <a:t>alternatives that will nullify the adverse effects of the </a:t>
            </a:r>
            <a:r>
              <a:rPr lang="en-US" dirty="0" smtClean="0">
                <a:ea typeface="Calibri"/>
                <a:cs typeface="Calibri"/>
              </a:rPr>
              <a:t>VCF at </a:t>
            </a:r>
            <a:r>
              <a:rPr lang="en-US" dirty="0">
                <a:ea typeface="Calibri"/>
                <a:cs typeface="Calibri"/>
              </a:rPr>
              <a:t>its current </a:t>
            </a:r>
            <a:r>
              <a:rPr lang="en-US" dirty="0" smtClean="0">
                <a:ea typeface="Calibri"/>
                <a:cs typeface="Calibri"/>
              </a:rPr>
              <a:t>position</a:t>
            </a:r>
          </a:p>
          <a:p>
            <a:pPr lvl="2" algn="just">
              <a:lnSpc>
                <a:spcPct val="120000"/>
              </a:lnSpc>
              <a:spcBef>
                <a:spcPts val="0"/>
              </a:spcBef>
              <a:buFontTx/>
              <a:buChar char="-"/>
            </a:pPr>
            <a:r>
              <a:rPr lang="en-US" dirty="0" smtClean="0">
                <a:ea typeface="Calibri"/>
                <a:cs typeface="Calibri"/>
              </a:rPr>
              <a:t>To facilitate </a:t>
            </a:r>
            <a:r>
              <a:rPr lang="en-US" dirty="0">
                <a:ea typeface="Calibri"/>
                <a:cs typeface="Calibri"/>
              </a:rPr>
              <a:t>market access for </a:t>
            </a:r>
            <a:r>
              <a:rPr lang="en-US" dirty="0" smtClean="0">
                <a:ea typeface="Calibri"/>
                <a:cs typeface="Calibri"/>
              </a:rPr>
              <a:t>± 1.6 </a:t>
            </a:r>
            <a:r>
              <a:rPr lang="en-US" dirty="0">
                <a:ea typeface="Calibri"/>
                <a:cs typeface="Calibri"/>
              </a:rPr>
              <a:t>million cattle, </a:t>
            </a:r>
            <a:r>
              <a:rPr lang="en-US" dirty="0" smtClean="0">
                <a:ea typeface="Calibri"/>
                <a:cs typeface="Calibri"/>
              </a:rPr>
              <a:t>680 </a:t>
            </a:r>
            <a:r>
              <a:rPr lang="en-US" dirty="0">
                <a:ea typeface="Calibri"/>
                <a:cs typeface="Calibri"/>
              </a:rPr>
              <a:t>752 goats, and 432 800 sheep from the </a:t>
            </a:r>
            <a:r>
              <a:rPr lang="en-US" dirty="0" smtClean="0">
                <a:ea typeface="Calibri"/>
                <a:cs typeface="Calibri"/>
              </a:rPr>
              <a:t>NCA</a:t>
            </a:r>
          </a:p>
          <a:p>
            <a:pPr lvl="1" algn="just">
              <a:lnSpc>
                <a:spcPct val="120000"/>
              </a:lnSpc>
              <a:spcBef>
                <a:spcPts val="0"/>
              </a:spcBef>
            </a:pPr>
            <a:r>
              <a:rPr lang="en-US" dirty="0" smtClean="0">
                <a:ea typeface="Calibri"/>
                <a:cs typeface="Calibri"/>
              </a:rPr>
              <a:t>Devise </a:t>
            </a:r>
            <a:r>
              <a:rPr lang="en-US" dirty="0">
                <a:ea typeface="Calibri"/>
                <a:cs typeface="Calibri"/>
              </a:rPr>
              <a:t>solutions that will improve the animal health status, quality of NCA livestock and </a:t>
            </a:r>
            <a:r>
              <a:rPr lang="en-US" dirty="0" smtClean="0">
                <a:ea typeface="Calibri"/>
                <a:cs typeface="Calibri"/>
              </a:rPr>
              <a:t>ensure </a:t>
            </a:r>
            <a:r>
              <a:rPr lang="en-US" dirty="0">
                <a:ea typeface="Calibri"/>
                <a:cs typeface="Calibri"/>
              </a:rPr>
              <a:t>that Namibia has </a:t>
            </a:r>
            <a:r>
              <a:rPr lang="en-US" dirty="0" smtClean="0">
                <a:ea typeface="Calibri"/>
                <a:cs typeface="Calibri"/>
              </a:rPr>
              <a:t>a single and fully </a:t>
            </a:r>
            <a:r>
              <a:rPr lang="en-US" dirty="0">
                <a:ea typeface="Calibri"/>
                <a:cs typeface="Calibri"/>
              </a:rPr>
              <a:t>integrated livestock </a:t>
            </a:r>
            <a:r>
              <a:rPr lang="en-US" dirty="0" smtClean="0">
                <a:ea typeface="Calibri"/>
                <a:cs typeface="Calibri"/>
              </a:rPr>
              <a:t>industry</a:t>
            </a:r>
            <a:endParaRPr lang="en-US" dirty="0">
              <a:ea typeface="Calibri"/>
              <a:cs typeface="Calibri"/>
            </a:endParaRPr>
          </a:p>
          <a:p>
            <a:pPr lvl="1" algn="just">
              <a:lnSpc>
                <a:spcPct val="120000"/>
              </a:lnSpc>
              <a:spcBef>
                <a:spcPts val="0"/>
              </a:spcBef>
            </a:pPr>
            <a:endParaRPr lang="en-US" dirty="0" smtClean="0">
              <a:ea typeface="Calibri"/>
              <a:cs typeface="Calibri"/>
            </a:endParaRPr>
          </a:p>
          <a:p>
            <a:pPr lvl="1" algn="just">
              <a:lnSpc>
                <a:spcPct val="120000"/>
              </a:lnSpc>
              <a:spcBef>
                <a:spcPts val="0"/>
              </a:spcBef>
            </a:pPr>
            <a:r>
              <a:rPr lang="en-US" dirty="0">
                <a:ea typeface="Calibri"/>
                <a:cs typeface="Calibri"/>
              </a:rPr>
              <a:t> </a:t>
            </a:r>
            <a:r>
              <a:rPr lang="en-US" dirty="0" smtClean="0">
                <a:ea typeface="Calibri"/>
                <a:cs typeface="Calibri"/>
              </a:rPr>
              <a:t>Adopt </a:t>
            </a:r>
            <a:r>
              <a:rPr lang="en-US" dirty="0">
                <a:ea typeface="Calibri"/>
                <a:cs typeface="Calibri"/>
              </a:rPr>
              <a:t>and implement the commodity based trade as approved by the </a:t>
            </a:r>
            <a:r>
              <a:rPr lang="en-US" dirty="0" smtClean="0">
                <a:ea typeface="Calibri"/>
                <a:cs typeface="Calibri"/>
              </a:rPr>
              <a:t>OIE</a:t>
            </a:r>
            <a:endParaRPr lang="en-US" dirty="0">
              <a:ea typeface="Calibri"/>
              <a:cs typeface="Calibri"/>
            </a:endParaRPr>
          </a:p>
          <a:p>
            <a:pPr lvl="2" algn="just">
              <a:spcBef>
                <a:spcPts val="0"/>
              </a:spcBef>
              <a:buFontTx/>
              <a:buChar char="-"/>
            </a:pPr>
            <a:r>
              <a:rPr lang="en-US" sz="2400" dirty="0" smtClean="0">
                <a:ea typeface="Calibri"/>
                <a:cs typeface="Calibri"/>
              </a:rPr>
              <a:t>Construct and complete the upgrading </a:t>
            </a:r>
            <a:r>
              <a:rPr lang="en-US" sz="2400" dirty="0">
                <a:ea typeface="Calibri"/>
                <a:cs typeface="Calibri"/>
              </a:rPr>
              <a:t>the </a:t>
            </a:r>
            <a:r>
              <a:rPr lang="en-US" sz="2400" dirty="0" smtClean="0">
                <a:ea typeface="Calibri"/>
                <a:cs typeface="Calibri"/>
              </a:rPr>
              <a:t>abattoirs at Rundu, Eenhana, Opuwo</a:t>
            </a:r>
          </a:p>
          <a:p>
            <a:pPr lvl="2" algn="just">
              <a:spcBef>
                <a:spcPts val="0"/>
              </a:spcBef>
              <a:buFontTx/>
              <a:buChar char="-"/>
            </a:pPr>
            <a:r>
              <a:rPr lang="en-US" sz="2400" dirty="0" smtClean="0">
                <a:ea typeface="Calibri"/>
                <a:cs typeface="Calibri"/>
              </a:rPr>
              <a:t>Construct and complete of meat processing facilities Bukalo and Ongwediva</a:t>
            </a:r>
          </a:p>
          <a:p>
            <a:pPr lvl="2" algn="just">
              <a:spcBef>
                <a:spcPts val="0"/>
              </a:spcBef>
              <a:buFontTx/>
              <a:buChar char="-"/>
            </a:pPr>
            <a:r>
              <a:rPr lang="en-US" sz="2400" dirty="0" smtClean="0">
                <a:ea typeface="Calibri"/>
                <a:cs typeface="Calibri"/>
              </a:rPr>
              <a:t>Operationalize Oshakati and Katima Mulilo abattoirs</a:t>
            </a:r>
            <a:endParaRPr lang="en-ZW" sz="2400" dirty="0">
              <a:ea typeface="Calibri"/>
              <a:cs typeface="Times New Roman"/>
            </a:endParaRPr>
          </a:p>
          <a:p>
            <a:pPr lvl="2" algn="just">
              <a:spcBef>
                <a:spcPts val="0"/>
              </a:spcBef>
              <a:buFontTx/>
              <a:buChar char="-"/>
            </a:pPr>
            <a:endParaRPr lang="en-US" sz="8000" dirty="0" smtClean="0">
              <a:ea typeface="Calibri"/>
              <a:cs typeface="Calibri"/>
            </a:endParaRPr>
          </a:p>
          <a:p>
            <a:pPr marL="457200" lvl="1" indent="0" algn="just">
              <a:lnSpc>
                <a:spcPct val="120000"/>
              </a:lnSpc>
              <a:spcBef>
                <a:spcPts val="0"/>
              </a:spcBef>
              <a:buNone/>
            </a:pPr>
            <a:endParaRPr lang="en-US" sz="6400" dirty="0" smtClean="0">
              <a:ea typeface="Calibri"/>
              <a:cs typeface="Calibri"/>
            </a:endParaRPr>
          </a:p>
          <a:p>
            <a:pPr marL="457200" lvl="1" indent="0" algn="just">
              <a:lnSpc>
                <a:spcPct val="120000"/>
              </a:lnSpc>
              <a:spcBef>
                <a:spcPts val="0"/>
              </a:spcBef>
              <a:buNone/>
            </a:pPr>
            <a:endParaRPr lang="en-ZW" sz="7200" dirty="0">
              <a:ea typeface="Calibri"/>
              <a:cs typeface="Times New Roman"/>
            </a:endParaRPr>
          </a:p>
        </p:txBody>
      </p:sp>
    </p:spTree>
    <p:extLst>
      <p:ext uri="{BB962C8B-B14F-4D97-AF65-F5344CB8AC3E}">
        <p14:creationId xmlns:p14="http://schemas.microsoft.com/office/powerpoint/2010/main" val="2866845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sz="3600" b="1" dirty="0" smtClean="0"/>
              <a:t>MAWF Recommendations (Conti)</a:t>
            </a:r>
            <a:r>
              <a:rPr lang="en-ZW" b="1" dirty="0"/>
              <a:t/>
            </a:r>
            <a:br>
              <a:rPr lang="en-ZW" b="1" dirty="0"/>
            </a:br>
            <a:endParaRPr lang="en-ZW" dirty="0"/>
          </a:p>
        </p:txBody>
      </p:sp>
      <p:sp>
        <p:nvSpPr>
          <p:cNvPr id="3" name="Content Placeholder 2"/>
          <p:cNvSpPr>
            <a:spLocks noGrp="1"/>
          </p:cNvSpPr>
          <p:nvPr>
            <p:ph idx="1"/>
          </p:nvPr>
        </p:nvSpPr>
        <p:spPr>
          <a:xfrm>
            <a:off x="838200" y="1418095"/>
            <a:ext cx="10515600" cy="5222929"/>
          </a:xfrm>
        </p:spPr>
        <p:txBody>
          <a:bodyPr>
            <a:normAutofit/>
          </a:bodyPr>
          <a:lstStyle/>
          <a:p>
            <a:pPr marL="0" indent="0">
              <a:lnSpc>
                <a:spcPct val="100000"/>
              </a:lnSpc>
              <a:buNone/>
            </a:pPr>
            <a:endParaRPr lang="en-US" sz="1600" b="1" dirty="0" smtClean="0">
              <a:ea typeface="Calibri"/>
              <a:cs typeface="Calibri"/>
            </a:endParaRPr>
          </a:p>
          <a:p>
            <a:pPr lvl="1" algn="just">
              <a:lnSpc>
                <a:spcPct val="120000"/>
              </a:lnSpc>
              <a:spcBef>
                <a:spcPts val="0"/>
              </a:spcBef>
            </a:pPr>
            <a:r>
              <a:rPr lang="en-US" sz="1700" dirty="0">
                <a:ea typeface="Calibri"/>
                <a:cs typeface="Calibri"/>
              </a:rPr>
              <a:t>R</a:t>
            </a:r>
            <a:r>
              <a:rPr lang="en-US" sz="1700" dirty="0" smtClean="0">
                <a:ea typeface="Calibri"/>
                <a:cs typeface="Calibri"/>
              </a:rPr>
              <a:t>ehabilitate </a:t>
            </a:r>
            <a:r>
              <a:rPr lang="en-US" sz="1700" dirty="0">
                <a:ea typeface="Calibri"/>
                <a:cs typeface="Calibri"/>
              </a:rPr>
              <a:t>existing quarantine facilities for efficient disease control </a:t>
            </a:r>
          </a:p>
          <a:p>
            <a:pPr lvl="1" algn="just">
              <a:lnSpc>
                <a:spcPct val="120000"/>
              </a:lnSpc>
              <a:spcBef>
                <a:spcPts val="0"/>
              </a:spcBef>
            </a:pPr>
            <a:r>
              <a:rPr lang="en-US" sz="1700" dirty="0" smtClean="0">
                <a:ea typeface="Calibri"/>
                <a:cs typeface="Calibri"/>
              </a:rPr>
              <a:t>Adopt compartmentalization disease free status approach by establishing </a:t>
            </a:r>
            <a:r>
              <a:rPr lang="en-US" sz="1700" dirty="0">
                <a:ea typeface="Calibri"/>
                <a:cs typeface="Calibri"/>
              </a:rPr>
              <a:t>and implement disease free livestock compartments in the NCA, to include some parts of Kunene north (Sesfontein area), Oshana (</a:t>
            </a:r>
            <a:r>
              <a:rPr lang="en-US" sz="1700" dirty="0" err="1">
                <a:ea typeface="Calibri"/>
                <a:cs typeface="Calibri"/>
              </a:rPr>
              <a:t>Ombuga</a:t>
            </a:r>
            <a:r>
              <a:rPr lang="en-US" sz="1700" dirty="0">
                <a:ea typeface="Calibri"/>
                <a:cs typeface="Calibri"/>
              </a:rPr>
              <a:t> area), Omusati (</a:t>
            </a:r>
            <a:r>
              <a:rPr lang="en-US" sz="1700" dirty="0" err="1">
                <a:ea typeface="Calibri"/>
                <a:cs typeface="Calibri"/>
              </a:rPr>
              <a:t>Omutambo</a:t>
            </a:r>
            <a:r>
              <a:rPr lang="en-US" sz="1700" dirty="0">
                <a:ea typeface="Calibri"/>
                <a:cs typeface="Calibri"/>
              </a:rPr>
              <a:t> </a:t>
            </a:r>
            <a:r>
              <a:rPr lang="en-US" sz="1700" dirty="0" err="1">
                <a:ea typeface="Calibri"/>
                <a:cs typeface="Calibri"/>
              </a:rPr>
              <a:t>Mawoe</a:t>
            </a:r>
            <a:r>
              <a:rPr lang="en-US" sz="1700" dirty="0">
                <a:ea typeface="Calibri"/>
                <a:cs typeface="Calibri"/>
              </a:rPr>
              <a:t> area), Kavango-west (</a:t>
            </a:r>
            <a:r>
              <a:rPr lang="en-US" sz="1700" dirty="0" err="1">
                <a:ea typeface="Calibri"/>
                <a:cs typeface="Calibri"/>
              </a:rPr>
              <a:t>Karikubis</a:t>
            </a:r>
            <a:r>
              <a:rPr lang="en-US" sz="1700" dirty="0">
                <a:ea typeface="Calibri"/>
                <a:cs typeface="Calibri"/>
              </a:rPr>
              <a:t> and </a:t>
            </a:r>
            <a:r>
              <a:rPr lang="en-US" sz="1700" dirty="0" err="1">
                <a:ea typeface="Calibri"/>
                <a:cs typeface="Calibri"/>
              </a:rPr>
              <a:t>Mangetti</a:t>
            </a:r>
            <a:r>
              <a:rPr lang="en-US" sz="1700" dirty="0">
                <a:ea typeface="Calibri"/>
                <a:cs typeface="Calibri"/>
              </a:rPr>
              <a:t>-east farms) and Oshikoto (</a:t>
            </a:r>
            <a:r>
              <a:rPr lang="en-US" sz="1700" dirty="0" err="1">
                <a:ea typeface="Calibri"/>
                <a:cs typeface="Calibri"/>
              </a:rPr>
              <a:t>Mangetti</a:t>
            </a:r>
            <a:r>
              <a:rPr lang="en-US" sz="1700" dirty="0">
                <a:ea typeface="Calibri"/>
                <a:cs typeface="Calibri"/>
              </a:rPr>
              <a:t>-west and </a:t>
            </a:r>
            <a:r>
              <a:rPr lang="en-US" sz="1700" dirty="0" err="1">
                <a:ea typeface="Calibri"/>
                <a:cs typeface="Calibri"/>
              </a:rPr>
              <a:t>Onalusheshete</a:t>
            </a:r>
            <a:r>
              <a:rPr lang="en-US" sz="1700" dirty="0">
                <a:ea typeface="Calibri"/>
                <a:cs typeface="Calibri"/>
              </a:rPr>
              <a:t> farms) </a:t>
            </a:r>
          </a:p>
          <a:p>
            <a:pPr lvl="2" algn="just">
              <a:spcBef>
                <a:spcPts val="0"/>
              </a:spcBef>
              <a:buFontTx/>
              <a:buChar char="-"/>
            </a:pPr>
            <a:r>
              <a:rPr lang="en-US" sz="1700" dirty="0">
                <a:ea typeface="Calibri"/>
                <a:cs typeface="Calibri"/>
              </a:rPr>
              <a:t>This would result into gradual inclusion of semi-commercial farms and other FMD and CBPP low-risk areas in the NCA into the FMD free </a:t>
            </a:r>
            <a:r>
              <a:rPr lang="en-US" sz="1700" dirty="0" smtClean="0">
                <a:ea typeface="Calibri"/>
                <a:cs typeface="Calibri"/>
              </a:rPr>
              <a:t>zone</a:t>
            </a:r>
          </a:p>
          <a:p>
            <a:pPr marL="914400" lvl="2" indent="0" algn="just">
              <a:spcBef>
                <a:spcPts val="0"/>
              </a:spcBef>
              <a:buNone/>
            </a:pPr>
            <a:endParaRPr lang="en-ZW" sz="1700" dirty="0">
              <a:ea typeface="Calibri"/>
              <a:cs typeface="Calibri"/>
            </a:endParaRPr>
          </a:p>
          <a:p>
            <a:pPr lvl="1" algn="just">
              <a:lnSpc>
                <a:spcPct val="120000"/>
              </a:lnSpc>
              <a:spcBef>
                <a:spcPts val="0"/>
              </a:spcBef>
            </a:pPr>
            <a:r>
              <a:rPr lang="en-US" sz="1700" dirty="0">
                <a:ea typeface="Calibri"/>
                <a:cs typeface="Calibri"/>
              </a:rPr>
              <a:t>Allow movement of cattle not vaccinated against FMD that have undergone 90 days quarantine from the NCA to south of VCF for direct slaughter at export approved abattoirs</a:t>
            </a:r>
          </a:p>
          <a:p>
            <a:pPr lvl="1" algn="just">
              <a:lnSpc>
                <a:spcPct val="120000"/>
              </a:lnSpc>
              <a:spcBef>
                <a:spcPts val="0"/>
              </a:spcBef>
            </a:pPr>
            <a:r>
              <a:rPr lang="en-US" sz="1700" dirty="0">
                <a:ea typeface="Calibri"/>
                <a:cs typeface="Calibri"/>
              </a:rPr>
              <a:t>Construction of the VCF along the Namibia/Angola border is the most plausible long term solution for achieving FMD and CBPP freedom recognized by OIE</a:t>
            </a:r>
          </a:p>
          <a:p>
            <a:pPr>
              <a:lnSpc>
                <a:spcPct val="100000"/>
              </a:lnSpc>
            </a:pPr>
            <a:endParaRPr lang="en-US" sz="1700" b="1" dirty="0">
              <a:ea typeface="Calibri"/>
              <a:cs typeface="Calibri"/>
            </a:endParaRPr>
          </a:p>
          <a:p>
            <a:pPr>
              <a:lnSpc>
                <a:spcPct val="100000"/>
              </a:lnSpc>
            </a:pPr>
            <a:r>
              <a:rPr lang="en-US" sz="1700" b="1" dirty="0" smtClean="0">
                <a:ea typeface="Calibri"/>
                <a:cs typeface="Calibri"/>
              </a:rPr>
              <a:t>NOTE</a:t>
            </a:r>
            <a:r>
              <a:rPr lang="en-US" sz="1700" b="1" dirty="0">
                <a:ea typeface="Calibri"/>
                <a:cs typeface="Calibri"/>
              </a:rPr>
              <a:t>: </a:t>
            </a:r>
            <a:r>
              <a:rPr lang="en-US" sz="1700" dirty="0">
                <a:ea typeface="Calibri"/>
                <a:cs typeface="Calibri"/>
              </a:rPr>
              <a:t>It is important to note that the existing VCF should not be </a:t>
            </a:r>
            <a:r>
              <a:rPr lang="en-US" sz="1700" dirty="0" smtClean="0">
                <a:ea typeface="Calibri"/>
                <a:cs typeface="Calibri"/>
              </a:rPr>
              <a:t>removed, </a:t>
            </a:r>
            <a:r>
              <a:rPr lang="en-US" sz="1700" dirty="0">
                <a:ea typeface="Calibri"/>
                <a:cs typeface="Calibri"/>
              </a:rPr>
              <a:t>as it can be used to control disease outbreaks</a:t>
            </a:r>
            <a:endParaRPr lang="en-ZW" sz="1700" dirty="0">
              <a:ea typeface="Calibri"/>
              <a:cs typeface="Times New Roman"/>
            </a:endParaRPr>
          </a:p>
          <a:p>
            <a:pPr marL="800100" lvl="1" indent="-342900" algn="just">
              <a:lnSpc>
                <a:spcPct val="120000"/>
              </a:lnSpc>
              <a:spcBef>
                <a:spcPts val="0"/>
              </a:spcBef>
              <a:buFont typeface="Calibri"/>
              <a:buChar char="-"/>
            </a:pPr>
            <a:endParaRPr lang="en-ZW" sz="1700" dirty="0">
              <a:ea typeface="Calibri"/>
              <a:cs typeface="Calibri"/>
            </a:endParaRPr>
          </a:p>
          <a:p>
            <a:endParaRPr lang="en-ZW" sz="1700" dirty="0"/>
          </a:p>
        </p:txBody>
      </p:sp>
    </p:spTree>
    <p:extLst>
      <p:ext uri="{BB962C8B-B14F-4D97-AF65-F5344CB8AC3E}">
        <p14:creationId xmlns:p14="http://schemas.microsoft.com/office/powerpoint/2010/main" val="383824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970"/>
            <a:ext cx="10515600" cy="648676"/>
          </a:xfrm>
        </p:spPr>
        <p:txBody>
          <a:bodyPr>
            <a:normAutofit/>
          </a:bodyPr>
          <a:lstStyle/>
          <a:p>
            <a:pPr algn="ctr"/>
            <a:r>
              <a:rPr lang="en-US" sz="3600" b="1" dirty="0"/>
              <a:t>MAWF Recommendations (Conti)</a:t>
            </a:r>
            <a:endParaRPr lang="en-US" sz="3600" dirty="0"/>
          </a:p>
        </p:txBody>
      </p:sp>
      <p:sp>
        <p:nvSpPr>
          <p:cNvPr id="3" name="Content Placeholder 2"/>
          <p:cNvSpPr>
            <a:spLocks noGrp="1"/>
          </p:cNvSpPr>
          <p:nvPr>
            <p:ph idx="1"/>
          </p:nvPr>
        </p:nvSpPr>
        <p:spPr>
          <a:xfrm>
            <a:off x="838200" y="836246"/>
            <a:ext cx="10515600" cy="5931877"/>
          </a:xfrm>
        </p:spPr>
        <p:txBody>
          <a:bodyPr>
            <a:normAutofit fontScale="92500" lnSpcReduction="10000"/>
          </a:bodyPr>
          <a:lstStyle/>
          <a:p>
            <a:pPr marL="0" indent="0">
              <a:buNone/>
            </a:pPr>
            <a:r>
              <a:rPr lang="en-US" b="1" dirty="0" smtClean="0"/>
              <a:t>4.3 On Support to Farmers</a:t>
            </a:r>
          </a:p>
          <a:p>
            <a:pPr marL="0" indent="0">
              <a:buNone/>
            </a:pPr>
            <a:r>
              <a:rPr lang="en-US" b="1" dirty="0" smtClean="0"/>
              <a:t>      4.3.1 Uneconomical </a:t>
            </a:r>
            <a:r>
              <a:rPr lang="en-US" b="1" dirty="0"/>
              <a:t>Viable Farming Units</a:t>
            </a:r>
            <a:endParaRPr lang="en-US" sz="1400" dirty="0"/>
          </a:p>
          <a:p>
            <a:pPr lvl="1"/>
            <a:r>
              <a:rPr lang="en-US" dirty="0"/>
              <a:t>MLR should always consult MAWF on the subdivision of acquired resettlement farms to ensure that sizes of resettlement farm portions are economically viable</a:t>
            </a:r>
          </a:p>
          <a:p>
            <a:pPr lvl="1"/>
            <a:r>
              <a:rPr lang="en-US" dirty="0"/>
              <a:t>MLR should prioritize the development of farming infrastructure on the resettlement farm portions, prior to resettlement</a:t>
            </a:r>
          </a:p>
          <a:p>
            <a:pPr marL="0" indent="0">
              <a:buNone/>
            </a:pPr>
            <a:r>
              <a:rPr lang="en-US" b="1" dirty="0" smtClean="0"/>
              <a:t>      4.3.2 Pre </a:t>
            </a:r>
            <a:r>
              <a:rPr lang="en-US" b="1" dirty="0"/>
              <a:t>and Post Resettlement Farmer Support </a:t>
            </a:r>
            <a:endParaRPr lang="en-US" sz="1400" dirty="0"/>
          </a:p>
          <a:p>
            <a:pPr lvl="1"/>
            <a:r>
              <a:rPr lang="en-US" dirty="0"/>
              <a:t>The function of training resettled farm beneficiaries should be transferred from MLR to MAWF to ensure effective imparting of farming knowledge and skills to beneficiaries</a:t>
            </a:r>
          </a:p>
          <a:p>
            <a:pPr lvl="1"/>
            <a:r>
              <a:rPr lang="en-US" dirty="0"/>
              <a:t>Resettlement farm beneficiaries should be provided with subsidized production machinery and implements</a:t>
            </a:r>
          </a:p>
          <a:p>
            <a:pPr lvl="1"/>
            <a:r>
              <a:rPr lang="en-US" dirty="0"/>
              <a:t>Resettlement farmers should be encouraged to form cooperatives in order to access production loans through the Cooperative Loan Guarantee Fund</a:t>
            </a:r>
          </a:p>
          <a:p>
            <a:pPr marL="0" indent="0">
              <a:buNone/>
            </a:pPr>
            <a:r>
              <a:rPr lang="en-US" b="1" dirty="0" smtClean="0"/>
              <a:t>      4.3.3 Access </a:t>
            </a:r>
            <a:r>
              <a:rPr lang="en-US" b="1" dirty="0"/>
              <a:t>to finance by communal farmers</a:t>
            </a:r>
            <a:endParaRPr lang="en-US" sz="1400" dirty="0"/>
          </a:p>
          <a:p>
            <a:pPr lvl="1"/>
            <a:r>
              <a:rPr lang="en-US" dirty="0"/>
              <a:t>Communal farmers should be encouraged to form cooperatives in order to access production loans through the Cooperative Loan Guarantee </a:t>
            </a:r>
            <a:r>
              <a:rPr lang="en-US" dirty="0" smtClean="0"/>
              <a:t>Fund</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06607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904" y="78154"/>
            <a:ext cx="10485895" cy="648677"/>
          </a:xfrm>
        </p:spPr>
        <p:txBody>
          <a:bodyPr>
            <a:normAutofit fontScale="90000"/>
          </a:bodyPr>
          <a:lstStyle/>
          <a:p>
            <a:pPr marL="228600" indent="-228600" algn="ctr">
              <a:spcBef>
                <a:spcPts val="1000"/>
              </a:spcBef>
            </a:pPr>
            <a:r>
              <a:rPr lang="en-ZW" sz="2800" b="1" dirty="0">
                <a:solidFill>
                  <a:prstClr val="black"/>
                </a:solidFill>
                <a:latin typeface="Calibri" panose="020F0502020204030204"/>
              </a:rPr>
              <a:t/>
            </a:r>
            <a:br>
              <a:rPr lang="en-ZW" sz="2800" b="1" dirty="0">
                <a:solidFill>
                  <a:prstClr val="black"/>
                </a:solidFill>
                <a:latin typeface="Calibri" panose="020F0502020204030204"/>
              </a:rPr>
            </a:br>
            <a:r>
              <a:rPr lang="en-ZW" sz="4000" b="1" dirty="0" smtClean="0">
                <a:solidFill>
                  <a:prstClr val="black"/>
                </a:solidFill>
                <a:latin typeface="Calibri" panose="020F0502020204030204"/>
              </a:rPr>
              <a:t/>
            </a:r>
            <a:br>
              <a:rPr lang="en-ZW" sz="4000" b="1" dirty="0" smtClean="0">
                <a:solidFill>
                  <a:prstClr val="black"/>
                </a:solidFill>
                <a:latin typeface="Calibri" panose="020F0502020204030204"/>
              </a:rPr>
            </a:br>
            <a:r>
              <a:rPr lang="en-ZW" sz="4000" b="1" dirty="0" smtClean="0">
                <a:solidFill>
                  <a:prstClr val="black"/>
                </a:solidFill>
                <a:latin typeface="Calibri" panose="020F0502020204030204"/>
              </a:rPr>
              <a:t>1. </a:t>
            </a:r>
            <a:r>
              <a:rPr lang="en-ZW" sz="4000" b="1" dirty="0" smtClean="0">
                <a:solidFill>
                  <a:prstClr val="black"/>
                </a:solidFill>
              </a:rPr>
              <a:t>Namibian </a:t>
            </a:r>
            <a:r>
              <a:rPr lang="en-ZW" sz="4000" b="1" dirty="0">
                <a:solidFill>
                  <a:prstClr val="black"/>
                </a:solidFill>
              </a:rPr>
              <a:t>Agriculture by 1991</a:t>
            </a:r>
            <a:r>
              <a:rPr lang="en-US" sz="2800" dirty="0">
                <a:ea typeface="Calibri"/>
                <a:cs typeface="Calibri"/>
              </a:rPr>
              <a:t/>
            </a:r>
            <a:br>
              <a:rPr lang="en-US" sz="2800" dirty="0">
                <a:ea typeface="Calibri"/>
                <a:cs typeface="Calibri"/>
              </a:rPr>
            </a:br>
            <a:r>
              <a:rPr lang="en-ZW" sz="2800" b="1" dirty="0" smtClean="0">
                <a:solidFill>
                  <a:prstClr val="black"/>
                </a:solidFill>
                <a:latin typeface="Calibri" panose="020F0502020204030204"/>
              </a:rPr>
              <a:t/>
            </a:r>
            <a:br>
              <a:rPr lang="en-ZW" sz="2800" b="1" dirty="0" smtClean="0">
                <a:solidFill>
                  <a:prstClr val="black"/>
                </a:solidFill>
                <a:latin typeface="Calibri" panose="020F0502020204030204"/>
              </a:rPr>
            </a:br>
            <a:endParaRPr lang="en-ZW" dirty="0"/>
          </a:p>
        </p:txBody>
      </p:sp>
      <p:sp>
        <p:nvSpPr>
          <p:cNvPr id="3" name="Content Placeholder 2"/>
          <p:cNvSpPr>
            <a:spLocks noGrp="1"/>
          </p:cNvSpPr>
          <p:nvPr>
            <p:ph idx="1"/>
          </p:nvPr>
        </p:nvSpPr>
        <p:spPr>
          <a:xfrm>
            <a:off x="867904" y="1312985"/>
            <a:ext cx="10447150" cy="5413278"/>
          </a:xfrm>
        </p:spPr>
        <p:txBody>
          <a:bodyPr>
            <a:noAutofit/>
          </a:bodyPr>
          <a:lstStyle/>
          <a:p>
            <a:pPr algn="just">
              <a:spcBef>
                <a:spcPts val="0"/>
              </a:spcBef>
            </a:pPr>
            <a:r>
              <a:rPr lang="en-US" sz="3200" dirty="0" smtClean="0">
                <a:ea typeface="Calibri"/>
                <a:cs typeface="Calibri"/>
              </a:rPr>
              <a:t>Agricultural sector in pre-independent </a:t>
            </a:r>
            <a:r>
              <a:rPr lang="en-US" sz="3200" dirty="0">
                <a:ea typeface="Calibri"/>
                <a:cs typeface="Calibri"/>
              </a:rPr>
              <a:t>Namibia </a:t>
            </a:r>
            <a:endParaRPr lang="en-US" sz="3200" dirty="0" smtClean="0">
              <a:ea typeface="Calibri"/>
              <a:cs typeface="Calibri"/>
            </a:endParaRPr>
          </a:p>
          <a:p>
            <a:pPr marL="0" indent="0" algn="just">
              <a:spcBef>
                <a:spcPts val="0"/>
              </a:spcBef>
              <a:buNone/>
            </a:pPr>
            <a:r>
              <a:rPr lang="en-US" sz="3200" dirty="0">
                <a:ea typeface="Calibri"/>
                <a:cs typeface="Calibri"/>
              </a:rPr>
              <a:t> </a:t>
            </a:r>
            <a:r>
              <a:rPr lang="en-US" sz="3200" dirty="0" smtClean="0">
                <a:ea typeface="Calibri"/>
                <a:cs typeface="Calibri"/>
              </a:rPr>
              <a:t>   was </a:t>
            </a:r>
            <a:r>
              <a:rPr lang="en-US" sz="3200" dirty="0">
                <a:ea typeface="Calibri"/>
                <a:cs typeface="Calibri"/>
              </a:rPr>
              <a:t>administered in two </a:t>
            </a:r>
            <a:r>
              <a:rPr lang="en-US" sz="3200" dirty="0" smtClean="0">
                <a:ea typeface="Calibri"/>
                <a:cs typeface="Calibri"/>
              </a:rPr>
              <a:t>tiers</a:t>
            </a:r>
          </a:p>
          <a:p>
            <a:pPr lvl="1" indent="-457200" algn="just">
              <a:spcBef>
                <a:spcPts val="0"/>
              </a:spcBef>
              <a:buFontTx/>
              <a:buChar char="-"/>
            </a:pPr>
            <a:r>
              <a:rPr lang="en-US" sz="3200" dirty="0" smtClean="0">
                <a:ea typeface="Calibri"/>
                <a:cs typeface="Calibri"/>
              </a:rPr>
              <a:t>White, and </a:t>
            </a:r>
          </a:p>
          <a:p>
            <a:pPr lvl="1" indent="-457200" algn="just">
              <a:spcBef>
                <a:spcPts val="0"/>
              </a:spcBef>
              <a:buFontTx/>
              <a:buChar char="-"/>
            </a:pPr>
            <a:r>
              <a:rPr lang="en-US" sz="3200" dirty="0" smtClean="0">
                <a:ea typeface="Calibri"/>
                <a:cs typeface="Calibri"/>
              </a:rPr>
              <a:t>Black </a:t>
            </a:r>
            <a:r>
              <a:rPr lang="en-US" sz="3200" dirty="0">
                <a:ea typeface="Calibri"/>
                <a:cs typeface="Calibri"/>
              </a:rPr>
              <a:t>tier </a:t>
            </a:r>
            <a:r>
              <a:rPr lang="en-US" sz="3200" dirty="0" smtClean="0">
                <a:ea typeface="Calibri"/>
                <a:cs typeface="Calibri"/>
              </a:rPr>
              <a:t>administrations</a:t>
            </a:r>
          </a:p>
          <a:p>
            <a:pPr lvl="1" indent="-457200" algn="just">
              <a:spcBef>
                <a:spcPts val="0"/>
              </a:spcBef>
              <a:buFontTx/>
              <a:buChar char="-"/>
            </a:pPr>
            <a:endParaRPr lang="en-US" sz="3200" dirty="0">
              <a:ea typeface="Calibri"/>
              <a:cs typeface="Calibri"/>
            </a:endParaRPr>
          </a:p>
          <a:p>
            <a:pPr marL="0" algn="just">
              <a:spcBef>
                <a:spcPts val="0"/>
              </a:spcBef>
            </a:pPr>
            <a:r>
              <a:rPr lang="en-US" sz="3200" dirty="0" smtClean="0">
                <a:ea typeface="Calibri"/>
                <a:cs typeface="Calibri"/>
              </a:rPr>
              <a:t>The livestock sector was divided by the VCF into two parts</a:t>
            </a:r>
          </a:p>
          <a:p>
            <a:pPr marL="514350" lvl="1" indent="-285750" algn="just">
              <a:spcBef>
                <a:spcPts val="0"/>
              </a:spcBef>
              <a:buFontTx/>
              <a:buChar char="-"/>
            </a:pPr>
            <a:r>
              <a:rPr lang="en-US" sz="3200" dirty="0" smtClean="0">
                <a:ea typeface="Calibri"/>
                <a:cs typeface="Calibri"/>
              </a:rPr>
              <a:t>Northern part, mainly comprising communal areas (animal disease endemic)</a:t>
            </a:r>
          </a:p>
          <a:p>
            <a:pPr marL="514350" lvl="1" indent="-285750" algn="just">
              <a:spcBef>
                <a:spcPts val="0"/>
              </a:spcBef>
              <a:buFontTx/>
              <a:buChar char="-"/>
            </a:pPr>
            <a:r>
              <a:rPr lang="en-US" sz="3200" dirty="0" smtClean="0">
                <a:ea typeface="Calibri"/>
                <a:cs typeface="Calibri"/>
              </a:rPr>
              <a:t>Central and southern part comprising commercial and communal areas (animal disease free areas) </a:t>
            </a:r>
          </a:p>
          <a:p>
            <a:pPr marL="514350" lvl="1" indent="-285750" algn="just">
              <a:spcBef>
                <a:spcPts val="0"/>
              </a:spcBef>
              <a:buFontTx/>
              <a:buChar char="-"/>
            </a:pPr>
            <a:r>
              <a:rPr lang="en-US" sz="3200" dirty="0" smtClean="0">
                <a:ea typeface="Calibri"/>
                <a:cs typeface="Calibri"/>
              </a:rPr>
              <a:t>Poultry, piggery and dairy industries were virtually insignificant</a:t>
            </a:r>
          </a:p>
          <a:p>
            <a:pPr marL="0" indent="0" algn="just">
              <a:spcBef>
                <a:spcPts val="0"/>
              </a:spcBef>
              <a:buNone/>
            </a:pPr>
            <a:endParaRPr lang="en-US" sz="3600" dirty="0" smtClean="0">
              <a:ea typeface="Calibri"/>
              <a:cs typeface="Calibri"/>
            </a:endParaRPr>
          </a:p>
          <a:p>
            <a:pPr marL="228600" lvl="1" indent="0" algn="just">
              <a:spcBef>
                <a:spcPts val="0"/>
              </a:spcBef>
              <a:buNone/>
            </a:pPr>
            <a:endParaRPr lang="en-US" sz="1400" dirty="0" smtClean="0">
              <a:ea typeface="Calibri"/>
              <a:cs typeface="Calibri"/>
            </a:endParaRPr>
          </a:p>
          <a:p>
            <a:pPr marL="0" marR="0" indent="0">
              <a:spcBef>
                <a:spcPts val="0"/>
              </a:spcBef>
              <a:spcAft>
                <a:spcPts val="0"/>
              </a:spcAft>
              <a:buNone/>
            </a:pPr>
            <a:endParaRPr lang="en-ZW" sz="1800" dirty="0">
              <a:ea typeface="Calibri"/>
              <a:cs typeface="Times New Roman"/>
            </a:endParaRPr>
          </a:p>
          <a:p>
            <a:pPr marL="0" marR="0" indent="0" algn="just">
              <a:spcBef>
                <a:spcPts val="0"/>
              </a:spcBef>
              <a:spcAft>
                <a:spcPts val="0"/>
              </a:spcAft>
              <a:buNone/>
            </a:pPr>
            <a:r>
              <a:rPr lang="en-US" sz="1800" dirty="0">
                <a:ea typeface="Calibri"/>
                <a:cs typeface="Calibri"/>
              </a:rPr>
              <a:t> </a:t>
            </a:r>
            <a:endParaRPr lang="en-ZW" sz="1800" dirty="0">
              <a:ea typeface="Calibri"/>
              <a:cs typeface="Times New Roman"/>
            </a:endParaRPr>
          </a:p>
        </p:txBody>
      </p:sp>
    </p:spTree>
    <p:extLst>
      <p:ext uri="{BB962C8B-B14F-4D97-AF65-F5344CB8AC3E}">
        <p14:creationId xmlns:p14="http://schemas.microsoft.com/office/powerpoint/2010/main" val="2320391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7520"/>
          </a:xfrm>
        </p:spPr>
        <p:txBody>
          <a:bodyPr>
            <a:normAutofit/>
          </a:bodyPr>
          <a:lstStyle/>
          <a:p>
            <a:pPr algn="ctr"/>
            <a:r>
              <a:rPr lang="en-US" sz="3600" b="1" dirty="0"/>
              <a:t>MAWF Recommendations (Conti)</a:t>
            </a:r>
            <a:endParaRPr lang="en-US" sz="3600" dirty="0"/>
          </a:p>
        </p:txBody>
      </p:sp>
      <p:sp>
        <p:nvSpPr>
          <p:cNvPr id="3" name="Content Placeholder 2"/>
          <p:cNvSpPr>
            <a:spLocks noGrp="1"/>
          </p:cNvSpPr>
          <p:nvPr>
            <p:ph idx="1"/>
          </p:nvPr>
        </p:nvSpPr>
        <p:spPr/>
        <p:txBody>
          <a:bodyPr/>
          <a:lstStyle/>
          <a:p>
            <a:pPr marL="457200" marR="0" lvl="1" indent="0" algn="just">
              <a:spcBef>
                <a:spcPts val="1200"/>
              </a:spcBef>
              <a:spcAft>
                <a:spcPts val="0"/>
              </a:spcAft>
              <a:buNone/>
            </a:pPr>
            <a:r>
              <a:rPr lang="en-US" sz="2500" b="1" kern="0" dirty="0" smtClean="0">
                <a:ea typeface="Times New Roman"/>
                <a:cs typeface="Times New Roman"/>
              </a:rPr>
              <a:t>4.3.4 Pre-and </a:t>
            </a:r>
            <a:r>
              <a:rPr lang="en-US" sz="2500" b="1" kern="0" dirty="0">
                <a:ea typeface="Times New Roman"/>
                <a:cs typeface="Times New Roman"/>
              </a:rPr>
              <a:t>Post-Settlement farmer Support</a:t>
            </a:r>
            <a:endParaRPr lang="en-ZW" sz="2500" b="1" kern="0" dirty="0">
              <a:ea typeface="Times New Roman"/>
              <a:cs typeface="Times New Roman"/>
            </a:endParaRPr>
          </a:p>
          <a:p>
            <a:pPr marL="800100" lvl="1" indent="-342900" algn="just">
              <a:lnSpc>
                <a:spcPct val="120000"/>
              </a:lnSpc>
              <a:spcBef>
                <a:spcPts val="0"/>
              </a:spcBef>
              <a:buFont typeface="Calibri"/>
              <a:buChar char="-"/>
            </a:pPr>
            <a:r>
              <a:rPr lang="en-ZA" sz="2600" dirty="0">
                <a:ea typeface="Calibri"/>
                <a:cs typeface="Calibri"/>
              </a:rPr>
              <a:t>Make adequate budgetary provision for the implementation of the pre and post settlement farmer support </a:t>
            </a:r>
            <a:r>
              <a:rPr lang="en-ZA" sz="2600" dirty="0" smtClean="0">
                <a:ea typeface="Calibri"/>
                <a:cs typeface="Calibri"/>
              </a:rPr>
              <a:t>strategy</a:t>
            </a:r>
            <a:endParaRPr lang="en-ZW" dirty="0"/>
          </a:p>
          <a:p>
            <a:pPr marL="0" indent="0">
              <a:buNone/>
            </a:pPr>
            <a:r>
              <a:rPr lang="en-US" dirty="0" smtClean="0"/>
              <a:t>     4.3.5 Implement the HACCIADEP commodity value chain  </a:t>
            </a:r>
          </a:p>
          <a:p>
            <a:pPr marL="0" indent="0">
              <a:buNone/>
            </a:pPr>
            <a:r>
              <a:rPr lang="en-US" dirty="0"/>
              <a:t> </a:t>
            </a:r>
            <a:r>
              <a:rPr lang="en-US" dirty="0" smtClean="0"/>
              <a:t>              development schemes</a:t>
            </a:r>
          </a:p>
          <a:p>
            <a:pPr marL="0" indent="0">
              <a:buNone/>
            </a:pPr>
            <a:r>
              <a:rPr lang="en-US" dirty="0"/>
              <a:t> </a:t>
            </a:r>
            <a:r>
              <a:rPr lang="en-US" dirty="0" smtClean="0"/>
              <a:t>  4.3.6 Use government purchasing power as a market facilitation for</a:t>
            </a:r>
          </a:p>
          <a:p>
            <a:pPr marL="0" indent="0">
              <a:buNone/>
            </a:pPr>
            <a:r>
              <a:rPr lang="en-US" dirty="0"/>
              <a:t> </a:t>
            </a:r>
            <a:r>
              <a:rPr lang="en-US" dirty="0" smtClean="0"/>
              <a:t>      agricultural produce to stimulate sustainable agriculture production</a:t>
            </a:r>
            <a:endParaRPr lang="en-US" dirty="0"/>
          </a:p>
        </p:txBody>
      </p:sp>
    </p:spTree>
    <p:extLst>
      <p:ext uri="{BB962C8B-B14F-4D97-AF65-F5344CB8AC3E}">
        <p14:creationId xmlns:p14="http://schemas.microsoft.com/office/powerpoint/2010/main" val="3048758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78338"/>
            <a:ext cx="11566769" cy="6002215"/>
          </a:xfrm>
        </p:spPr>
        <p:txBody>
          <a:bodyPr>
            <a:normAutofit/>
          </a:bodyPr>
          <a:lstStyle/>
          <a:p>
            <a:r>
              <a:rPr lang="en-ZW" sz="3600" b="1" dirty="0" smtClean="0"/>
              <a:t>FAO Quote</a:t>
            </a:r>
            <a:r>
              <a:rPr lang="en-ZW" sz="3600" dirty="0" smtClean="0"/>
              <a:t/>
            </a:r>
            <a:br>
              <a:rPr lang="en-ZW" sz="3600" dirty="0" smtClean="0"/>
            </a:br>
            <a:r>
              <a:rPr lang="en-ZW" sz="3600" dirty="0" smtClean="0"/>
              <a:t>‘’The eradication of hunger and poverty , and the sustainable use of the environment, depend in large measure on how people, communities and others gain access to land, fisheries and forests. The livelihood of many, particularly the rural poor, are based on secure and equitable access to and control over these resources. They are the source of food and shelter; the basis for social, cultural and religious practices; and a central factor in economic growth’’</a:t>
            </a:r>
            <a:endParaRPr lang="en-ZW" sz="3600" dirty="0"/>
          </a:p>
        </p:txBody>
      </p:sp>
    </p:spTree>
    <p:extLst>
      <p:ext uri="{BB962C8B-B14F-4D97-AF65-F5344CB8AC3E}">
        <p14:creationId xmlns:p14="http://schemas.microsoft.com/office/powerpoint/2010/main" val="3737778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2954"/>
            <a:ext cx="10515600" cy="5794009"/>
          </a:xfrm>
        </p:spPr>
        <p:txBody>
          <a:bodyPr/>
          <a:lstStyle/>
          <a:p>
            <a:pPr marL="0" indent="0" algn="ctr">
              <a:buNone/>
            </a:pPr>
            <a:r>
              <a:rPr lang="en-US" dirty="0" smtClean="0"/>
              <a:t> </a:t>
            </a:r>
          </a:p>
          <a:p>
            <a:pPr marL="0" indent="0" algn="ctr">
              <a:buNone/>
            </a:pPr>
            <a:endParaRPr lang="en-US" sz="8000" dirty="0"/>
          </a:p>
          <a:p>
            <a:pPr marL="0" indent="0" algn="ctr">
              <a:buNone/>
            </a:pPr>
            <a:r>
              <a:rPr lang="en-US" sz="8000" dirty="0" smtClean="0"/>
              <a:t>I THANK YOU</a:t>
            </a:r>
            <a:endParaRPr lang="en-US" sz="8000" dirty="0"/>
          </a:p>
        </p:txBody>
      </p:sp>
    </p:spTree>
    <p:extLst>
      <p:ext uri="{BB962C8B-B14F-4D97-AF65-F5344CB8AC3E}">
        <p14:creationId xmlns:p14="http://schemas.microsoft.com/office/powerpoint/2010/main" val="43202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9691"/>
          </a:xfrm>
        </p:spPr>
        <p:txBody>
          <a:bodyPr>
            <a:normAutofit/>
          </a:bodyPr>
          <a:lstStyle/>
          <a:p>
            <a:pPr algn="ctr"/>
            <a:r>
              <a:rPr lang="en-US" sz="3600" b="1" dirty="0" smtClean="0"/>
              <a:t>Agriculture in 1991 (Conti)</a:t>
            </a:r>
            <a:endParaRPr lang="en-US" sz="3600" b="1" dirty="0"/>
          </a:p>
        </p:txBody>
      </p:sp>
      <p:sp>
        <p:nvSpPr>
          <p:cNvPr id="3" name="Content Placeholder 2"/>
          <p:cNvSpPr>
            <a:spLocks noGrp="1"/>
          </p:cNvSpPr>
          <p:nvPr>
            <p:ph idx="1"/>
          </p:nvPr>
        </p:nvSpPr>
        <p:spPr>
          <a:xfrm>
            <a:off x="838200" y="711200"/>
            <a:ext cx="11220938" cy="6146800"/>
          </a:xfrm>
        </p:spPr>
        <p:txBody>
          <a:bodyPr>
            <a:normAutofit fontScale="25000" lnSpcReduction="20000"/>
          </a:bodyPr>
          <a:lstStyle/>
          <a:p>
            <a:pPr marL="0" marR="0" algn="just">
              <a:spcBef>
                <a:spcPts val="0"/>
              </a:spcBef>
              <a:spcAft>
                <a:spcPts val="0"/>
              </a:spcAft>
            </a:pPr>
            <a:r>
              <a:rPr lang="en-US" sz="12800" dirty="0">
                <a:ea typeface="Calibri"/>
                <a:cs typeface="Calibri"/>
              </a:rPr>
              <a:t>In the northern communal </a:t>
            </a:r>
            <a:r>
              <a:rPr lang="en-US" sz="12800" dirty="0" smtClean="0">
                <a:ea typeface="Calibri"/>
                <a:cs typeface="Calibri"/>
              </a:rPr>
              <a:t>areas:</a:t>
            </a:r>
            <a:endParaRPr lang="en-US" sz="12800" dirty="0">
              <a:ea typeface="Calibri"/>
              <a:cs typeface="Calibri"/>
            </a:endParaRPr>
          </a:p>
          <a:p>
            <a:pPr marL="514350" lvl="1" indent="-285750" algn="just">
              <a:spcBef>
                <a:spcPts val="0"/>
              </a:spcBef>
              <a:buFontTx/>
              <a:buChar char="-"/>
            </a:pPr>
            <a:r>
              <a:rPr lang="en-US" sz="12800" dirty="0">
                <a:ea typeface="Calibri"/>
                <a:cs typeface="Calibri"/>
              </a:rPr>
              <a:t>Agricultural extension services were mainly focused on rain-fed </a:t>
            </a:r>
          </a:p>
          <a:p>
            <a:pPr marL="514350" lvl="1" indent="-285750" algn="just">
              <a:spcBef>
                <a:spcPts val="0"/>
              </a:spcBef>
              <a:buFontTx/>
              <a:buChar char="-"/>
            </a:pPr>
            <a:r>
              <a:rPr lang="en-US" sz="12800" dirty="0">
                <a:ea typeface="Calibri"/>
                <a:cs typeface="Calibri"/>
              </a:rPr>
              <a:t>crop and staple food production</a:t>
            </a:r>
          </a:p>
          <a:p>
            <a:pPr marL="514350" lvl="1" indent="-285750" algn="just">
              <a:spcBef>
                <a:spcPts val="0"/>
              </a:spcBef>
              <a:buFontTx/>
              <a:buChar char="-"/>
            </a:pPr>
            <a:r>
              <a:rPr lang="en-US" sz="12800" dirty="0">
                <a:ea typeface="Calibri"/>
                <a:cs typeface="Calibri"/>
              </a:rPr>
              <a:t>Crop production land under irrigation was merely 2,000 ha </a:t>
            </a:r>
          </a:p>
          <a:p>
            <a:pPr marL="514350" lvl="1" indent="-285750" algn="just">
              <a:spcBef>
                <a:spcPts val="0"/>
              </a:spcBef>
              <a:buFontTx/>
              <a:buChar char="-"/>
            </a:pPr>
            <a:r>
              <a:rPr lang="en-US" sz="12800" dirty="0">
                <a:ea typeface="Calibri"/>
                <a:cs typeface="Calibri"/>
              </a:rPr>
              <a:t>Livestock breeding and preservation of indigenous breeds took place at Livestock Development Centers </a:t>
            </a:r>
          </a:p>
          <a:p>
            <a:pPr marL="514350" lvl="1" indent="-285750" algn="just">
              <a:spcBef>
                <a:spcPts val="0"/>
              </a:spcBef>
              <a:buFontTx/>
              <a:buChar char="-"/>
            </a:pPr>
            <a:r>
              <a:rPr lang="en-US" sz="12800" dirty="0">
                <a:ea typeface="Calibri"/>
                <a:cs typeface="Calibri"/>
              </a:rPr>
              <a:t>(Alex </a:t>
            </a:r>
            <a:r>
              <a:rPr lang="en-US" sz="12800" dirty="0" err="1">
                <a:ea typeface="Calibri"/>
                <a:cs typeface="Calibri"/>
              </a:rPr>
              <a:t>Muranda</a:t>
            </a:r>
            <a:r>
              <a:rPr lang="en-US" sz="12800" dirty="0">
                <a:ea typeface="Calibri"/>
                <a:cs typeface="Calibri"/>
              </a:rPr>
              <a:t>, </a:t>
            </a:r>
            <a:r>
              <a:rPr lang="en-US" sz="12800" dirty="0" err="1">
                <a:ea typeface="Calibri"/>
                <a:cs typeface="Calibri"/>
              </a:rPr>
              <a:t>Mashare</a:t>
            </a:r>
            <a:r>
              <a:rPr lang="en-US" sz="12800" dirty="0">
                <a:ea typeface="Calibri"/>
                <a:cs typeface="Calibri"/>
              </a:rPr>
              <a:t>, </a:t>
            </a:r>
            <a:r>
              <a:rPr lang="en-US" sz="12800" dirty="0" err="1">
                <a:ea typeface="Calibri"/>
                <a:cs typeface="Calibri"/>
              </a:rPr>
              <a:t>Sachinga</a:t>
            </a:r>
            <a:r>
              <a:rPr lang="en-US" sz="12800" dirty="0">
                <a:ea typeface="Calibri"/>
                <a:cs typeface="Calibri"/>
              </a:rPr>
              <a:t> and </a:t>
            </a:r>
            <a:r>
              <a:rPr lang="en-US" sz="12800" dirty="0" err="1">
                <a:ea typeface="Calibri"/>
                <a:cs typeface="Calibri"/>
              </a:rPr>
              <a:t>Tsumkwe</a:t>
            </a:r>
            <a:r>
              <a:rPr lang="en-US" sz="12800" dirty="0">
                <a:ea typeface="Calibri"/>
                <a:cs typeface="Calibri"/>
              </a:rPr>
              <a:t>) </a:t>
            </a:r>
          </a:p>
          <a:p>
            <a:pPr marL="228600" lvl="1" indent="0" algn="just">
              <a:spcBef>
                <a:spcPts val="0"/>
              </a:spcBef>
              <a:buNone/>
            </a:pPr>
            <a:endParaRPr lang="en-US" sz="12800" dirty="0">
              <a:ea typeface="Calibri"/>
              <a:cs typeface="Calibri"/>
            </a:endParaRPr>
          </a:p>
          <a:p>
            <a:pPr marL="57150" indent="-285750" algn="just">
              <a:spcBef>
                <a:spcPts val="0"/>
              </a:spcBef>
            </a:pPr>
            <a:r>
              <a:rPr lang="en-US" sz="12800" dirty="0">
                <a:ea typeface="Calibri"/>
                <a:cs typeface="Calibri"/>
              </a:rPr>
              <a:t>In the central and southern </a:t>
            </a:r>
            <a:r>
              <a:rPr lang="en-US" sz="12800" dirty="0" smtClean="0">
                <a:ea typeface="Calibri"/>
                <a:cs typeface="Calibri"/>
              </a:rPr>
              <a:t>areas: </a:t>
            </a:r>
            <a:endParaRPr lang="en-US" sz="12800" dirty="0">
              <a:ea typeface="Calibri"/>
              <a:cs typeface="Calibri"/>
            </a:endParaRPr>
          </a:p>
          <a:p>
            <a:pPr marL="514350" lvl="1" indent="-285750" algn="just">
              <a:spcBef>
                <a:spcPts val="0"/>
              </a:spcBef>
              <a:buFontTx/>
              <a:buChar char="-"/>
            </a:pPr>
            <a:r>
              <a:rPr lang="en-US" sz="12800" dirty="0">
                <a:ea typeface="Calibri"/>
                <a:cs typeface="Calibri"/>
              </a:rPr>
              <a:t>Agricultural extension services were mainly towards livestock production</a:t>
            </a:r>
          </a:p>
          <a:p>
            <a:pPr marL="514350" lvl="1" indent="-285750" algn="just">
              <a:spcBef>
                <a:spcPts val="0"/>
              </a:spcBef>
              <a:buFontTx/>
              <a:buChar char="-"/>
            </a:pPr>
            <a:r>
              <a:rPr lang="en-US" sz="12800" dirty="0">
                <a:ea typeface="Calibri"/>
                <a:cs typeface="Calibri"/>
              </a:rPr>
              <a:t>Horticulture production was practiced at insignificant levels mainly in the maize triangle and </a:t>
            </a:r>
            <a:r>
              <a:rPr lang="en-US" sz="12800" dirty="0" err="1" smtClean="0">
                <a:ea typeface="Calibri"/>
                <a:cs typeface="Calibri"/>
              </a:rPr>
              <a:t>Hardap</a:t>
            </a:r>
            <a:r>
              <a:rPr lang="en-US" sz="12800" dirty="0" smtClean="0">
                <a:ea typeface="Calibri"/>
                <a:cs typeface="Calibri"/>
              </a:rPr>
              <a:t> </a:t>
            </a:r>
            <a:r>
              <a:rPr lang="en-US" sz="12800" dirty="0">
                <a:ea typeface="Calibri"/>
                <a:cs typeface="Calibri"/>
              </a:rPr>
              <a:t>scheme </a:t>
            </a:r>
          </a:p>
          <a:p>
            <a:pPr marL="514350" lvl="1" indent="-285750" algn="just">
              <a:spcBef>
                <a:spcPts val="0"/>
              </a:spcBef>
              <a:buFontTx/>
              <a:buChar char="-"/>
            </a:pPr>
            <a:r>
              <a:rPr lang="en-US" sz="12800" dirty="0">
                <a:ea typeface="Calibri"/>
                <a:cs typeface="Calibri"/>
              </a:rPr>
              <a:t>Namibia imported most of its horticultural requirement from South Africa</a:t>
            </a:r>
          </a:p>
          <a:p>
            <a:pPr marL="228600" lvl="1" indent="0" algn="just">
              <a:spcBef>
                <a:spcPts val="0"/>
              </a:spcBef>
              <a:buNone/>
            </a:pPr>
            <a:endParaRPr lang="en-US" sz="12800" dirty="0">
              <a:ea typeface="Calibri"/>
              <a:cs typeface="Calibri"/>
            </a:endParaRPr>
          </a:p>
          <a:p>
            <a:pPr marL="0" marR="0" algn="just">
              <a:spcBef>
                <a:spcPts val="0"/>
              </a:spcBef>
              <a:spcAft>
                <a:spcPts val="0"/>
              </a:spcAft>
            </a:pPr>
            <a:r>
              <a:rPr lang="en-US" sz="12800" dirty="0">
                <a:ea typeface="Calibri"/>
              </a:rPr>
              <a:t>Access to potable in rural areas within a radius of 2.5 km was </a:t>
            </a:r>
            <a:r>
              <a:rPr lang="en-US" sz="12800" dirty="0" smtClean="0">
                <a:ea typeface="Calibri"/>
              </a:rPr>
              <a:t>a              meagre </a:t>
            </a:r>
            <a:r>
              <a:rPr lang="en-US" sz="12800" dirty="0">
                <a:ea typeface="Calibri"/>
              </a:rPr>
              <a:t>43%</a:t>
            </a:r>
            <a:endParaRPr lang="en-US" sz="12800" dirty="0">
              <a:ea typeface="Calibri"/>
              <a:cs typeface="Calibri"/>
            </a:endParaRPr>
          </a:p>
          <a:p>
            <a:endParaRPr lang="en-US" dirty="0"/>
          </a:p>
        </p:txBody>
      </p:sp>
    </p:spTree>
    <p:extLst>
      <p:ext uri="{BB962C8B-B14F-4D97-AF65-F5344CB8AC3E}">
        <p14:creationId xmlns:p14="http://schemas.microsoft.com/office/powerpoint/2010/main" val="3832207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901"/>
            <a:ext cx="10515600" cy="676561"/>
          </a:xfrm>
        </p:spPr>
        <p:txBody>
          <a:bodyPr>
            <a:normAutofit fontScale="90000"/>
          </a:bodyPr>
          <a:lstStyle/>
          <a:p>
            <a:pPr marL="228600" lvl="0" indent="-228600" algn="ctr">
              <a:spcBef>
                <a:spcPts val="1000"/>
              </a:spcBef>
            </a:pPr>
            <a:r>
              <a:rPr lang="en-ZW" sz="2800" b="1" dirty="0" smtClean="0">
                <a:solidFill>
                  <a:prstClr val="black"/>
                </a:solidFill>
                <a:latin typeface="Calibri" panose="020F0502020204030204"/>
              </a:rPr>
              <a:t/>
            </a:r>
            <a:br>
              <a:rPr lang="en-ZW" sz="2800" b="1" dirty="0" smtClean="0">
                <a:solidFill>
                  <a:prstClr val="black"/>
                </a:solidFill>
                <a:latin typeface="Calibri" panose="020F0502020204030204"/>
              </a:rPr>
            </a:br>
            <a:r>
              <a:rPr lang="en-ZW" sz="4000" b="1" dirty="0" smtClean="0">
                <a:solidFill>
                  <a:prstClr val="black"/>
                </a:solidFill>
                <a:latin typeface="Calibri" panose="020F0502020204030204"/>
              </a:rPr>
              <a:t>2. Focus Issues</a:t>
            </a:r>
            <a:r>
              <a:rPr lang="en-ZW" sz="2800" b="1" dirty="0">
                <a:solidFill>
                  <a:prstClr val="black"/>
                </a:solidFill>
                <a:latin typeface="Calibri" panose="020F0502020204030204"/>
              </a:rPr>
              <a:t/>
            </a:r>
            <a:br>
              <a:rPr lang="en-ZW" sz="2800" b="1" dirty="0">
                <a:solidFill>
                  <a:prstClr val="black"/>
                </a:solidFill>
                <a:latin typeface="Calibri" panose="020F0502020204030204"/>
              </a:rPr>
            </a:br>
            <a:endParaRPr lang="en-ZW" dirty="0"/>
          </a:p>
        </p:txBody>
      </p:sp>
      <p:sp>
        <p:nvSpPr>
          <p:cNvPr id="3" name="Content Placeholder 2"/>
          <p:cNvSpPr>
            <a:spLocks noGrp="1"/>
          </p:cNvSpPr>
          <p:nvPr>
            <p:ph idx="1"/>
          </p:nvPr>
        </p:nvSpPr>
        <p:spPr>
          <a:xfrm>
            <a:off x="838200" y="664308"/>
            <a:ext cx="10515600" cy="5775237"/>
          </a:xfrm>
        </p:spPr>
        <p:txBody>
          <a:bodyPr>
            <a:normAutofit lnSpcReduction="10000"/>
          </a:bodyPr>
          <a:lstStyle/>
          <a:p>
            <a:pPr marL="0" marR="0" indent="0" algn="just">
              <a:spcBef>
                <a:spcPts val="0"/>
              </a:spcBef>
              <a:spcAft>
                <a:spcPts val="0"/>
              </a:spcAft>
              <a:buNone/>
            </a:pPr>
            <a:r>
              <a:rPr lang="en-US" sz="3200" b="1" dirty="0" smtClean="0">
                <a:ea typeface="Calibri"/>
                <a:cs typeface="Calibri"/>
              </a:rPr>
              <a:t>2.1 Agrarian Reform</a:t>
            </a:r>
          </a:p>
          <a:p>
            <a:pPr marL="0" algn="just">
              <a:spcBef>
                <a:spcPts val="0"/>
              </a:spcBef>
            </a:pPr>
            <a:r>
              <a:rPr lang="en-US" sz="3200" dirty="0">
                <a:ea typeface="Calibri"/>
                <a:cs typeface="Calibri"/>
              </a:rPr>
              <a:t>Government started consolidating agricultural activities </a:t>
            </a:r>
            <a:r>
              <a:rPr lang="en-US" sz="3200" dirty="0" smtClean="0">
                <a:ea typeface="Calibri"/>
                <a:cs typeface="Calibri"/>
              </a:rPr>
              <a:t>in</a:t>
            </a:r>
          </a:p>
          <a:p>
            <a:pPr marL="0" indent="0" algn="just">
              <a:spcBef>
                <a:spcPts val="0"/>
              </a:spcBef>
              <a:buNone/>
            </a:pPr>
            <a:r>
              <a:rPr lang="en-US" sz="3200" dirty="0">
                <a:ea typeface="Calibri"/>
                <a:cs typeface="Calibri"/>
              </a:rPr>
              <a:t> </a:t>
            </a:r>
            <a:r>
              <a:rPr lang="en-US" sz="3200" dirty="0" smtClean="0">
                <a:ea typeface="Calibri"/>
                <a:cs typeface="Calibri"/>
              </a:rPr>
              <a:t> </a:t>
            </a:r>
            <a:r>
              <a:rPr lang="en-US" sz="3200" dirty="0">
                <a:ea typeface="Calibri"/>
                <a:cs typeface="Calibri"/>
              </a:rPr>
              <a:t>the country at independence </a:t>
            </a:r>
          </a:p>
          <a:p>
            <a:pPr marL="0" marR="0" algn="just">
              <a:spcBef>
                <a:spcPts val="0"/>
              </a:spcBef>
              <a:spcAft>
                <a:spcPts val="0"/>
              </a:spcAft>
            </a:pPr>
            <a:r>
              <a:rPr lang="en-US" sz="3200" dirty="0">
                <a:ea typeface="Calibri"/>
                <a:cs typeface="Calibri"/>
              </a:rPr>
              <a:t>Reforms initiated include</a:t>
            </a:r>
            <a:r>
              <a:rPr lang="en-US" sz="3200" dirty="0" smtClean="0">
                <a:ea typeface="Calibri"/>
                <a:cs typeface="Calibri"/>
              </a:rPr>
              <a:t>:</a:t>
            </a:r>
          </a:p>
          <a:p>
            <a:pPr marL="0" marR="0" indent="0" algn="just">
              <a:spcBef>
                <a:spcPts val="0"/>
              </a:spcBef>
              <a:spcAft>
                <a:spcPts val="0"/>
              </a:spcAft>
              <a:buNone/>
            </a:pPr>
            <a:r>
              <a:rPr lang="en-US" sz="3200" dirty="0">
                <a:ea typeface="Calibri"/>
                <a:cs typeface="Calibri"/>
              </a:rPr>
              <a:t> </a:t>
            </a:r>
            <a:r>
              <a:rPr lang="en-US" sz="3200" dirty="0" smtClean="0">
                <a:ea typeface="Calibri"/>
                <a:cs typeface="Calibri"/>
              </a:rPr>
              <a:t>  - Development of Legal, institutional policy and strategic</a:t>
            </a:r>
          </a:p>
          <a:p>
            <a:pPr marL="0" marR="0" indent="0" algn="just">
              <a:spcBef>
                <a:spcPts val="0"/>
              </a:spcBef>
              <a:spcAft>
                <a:spcPts val="0"/>
              </a:spcAft>
              <a:buNone/>
            </a:pPr>
            <a:r>
              <a:rPr lang="en-US" sz="3200" dirty="0">
                <a:ea typeface="Calibri"/>
                <a:cs typeface="Calibri"/>
              </a:rPr>
              <a:t> </a:t>
            </a:r>
            <a:r>
              <a:rPr lang="en-US" sz="3200" dirty="0" smtClean="0">
                <a:ea typeface="Calibri"/>
                <a:cs typeface="Calibri"/>
              </a:rPr>
              <a:t>    frameworks</a:t>
            </a:r>
          </a:p>
          <a:p>
            <a:pPr marL="0" marR="0" indent="0" algn="just">
              <a:spcBef>
                <a:spcPts val="0"/>
              </a:spcBef>
              <a:spcAft>
                <a:spcPts val="0"/>
              </a:spcAft>
              <a:buNone/>
            </a:pPr>
            <a:r>
              <a:rPr lang="en-US" sz="3200" dirty="0">
                <a:ea typeface="Calibri"/>
                <a:cs typeface="Calibri"/>
              </a:rPr>
              <a:t> </a:t>
            </a:r>
            <a:r>
              <a:rPr lang="en-US" sz="3200" dirty="0" smtClean="0">
                <a:ea typeface="Calibri"/>
                <a:cs typeface="Calibri"/>
              </a:rPr>
              <a:t>  - Development of human resources</a:t>
            </a:r>
            <a:endParaRPr lang="en-US" sz="3200" dirty="0">
              <a:ea typeface="Calibri"/>
              <a:cs typeface="Calibri"/>
            </a:endParaRPr>
          </a:p>
          <a:p>
            <a:pPr marL="514350" lvl="1" indent="-285750" algn="just">
              <a:spcBef>
                <a:spcPts val="0"/>
              </a:spcBef>
              <a:buFontTx/>
              <a:buChar char="-"/>
            </a:pPr>
            <a:r>
              <a:rPr lang="en-US" sz="3200" dirty="0" smtClean="0">
                <a:ea typeface="Calibri"/>
                <a:cs typeface="Calibri"/>
              </a:rPr>
              <a:t>Establishment </a:t>
            </a:r>
            <a:r>
              <a:rPr lang="en-US" sz="3200" dirty="0">
                <a:ea typeface="Calibri"/>
                <a:cs typeface="Calibri"/>
              </a:rPr>
              <a:t>and strengthening of institutional capacities for agricultural extension and research services  throughout Namibia</a:t>
            </a:r>
            <a:endParaRPr lang="en-ZW" sz="3200" dirty="0">
              <a:ea typeface="Calibri"/>
              <a:cs typeface="Times New Roman"/>
            </a:endParaRPr>
          </a:p>
          <a:p>
            <a:pPr marL="514350" lvl="1" indent="-285750" algn="just">
              <a:spcBef>
                <a:spcPts val="0"/>
              </a:spcBef>
              <a:buFontTx/>
              <a:buChar char="-"/>
            </a:pPr>
            <a:r>
              <a:rPr lang="en-US" sz="3200" dirty="0">
                <a:ea typeface="Calibri"/>
                <a:cs typeface="Calibri"/>
              </a:rPr>
              <a:t>Coverage of agriculture research and extension services was extended to the entire </a:t>
            </a:r>
            <a:r>
              <a:rPr lang="en-US" sz="3200" dirty="0" smtClean="0">
                <a:ea typeface="Calibri"/>
                <a:cs typeface="Calibri"/>
              </a:rPr>
              <a:t>country</a:t>
            </a:r>
          </a:p>
          <a:p>
            <a:pPr marL="514350" lvl="1" indent="-285750" algn="just">
              <a:spcBef>
                <a:spcPts val="0"/>
              </a:spcBef>
              <a:buFontTx/>
              <a:buChar char="-"/>
            </a:pPr>
            <a:r>
              <a:rPr lang="en-US" sz="3200" dirty="0" smtClean="0">
                <a:ea typeface="Calibri"/>
                <a:cs typeface="Calibri"/>
              </a:rPr>
              <a:t>Improving Animal Health Status</a:t>
            </a:r>
          </a:p>
          <a:p>
            <a:pPr marL="514350" lvl="1" indent="-285750" algn="just">
              <a:spcBef>
                <a:spcPts val="0"/>
              </a:spcBef>
              <a:buFontTx/>
              <a:buChar char="-"/>
            </a:pPr>
            <a:r>
              <a:rPr lang="en-US" sz="3200" dirty="0" smtClean="0">
                <a:ea typeface="Calibri"/>
                <a:cs typeface="Calibri"/>
              </a:rPr>
              <a:t>Increasing and improving Market Access</a:t>
            </a:r>
            <a:endParaRPr lang="en-US" sz="3200" dirty="0">
              <a:ea typeface="Calibri"/>
              <a:cs typeface="Calibri"/>
            </a:endParaRPr>
          </a:p>
          <a:p>
            <a:pPr marL="0" marR="0" algn="just">
              <a:spcBef>
                <a:spcPts val="0"/>
              </a:spcBef>
              <a:spcAft>
                <a:spcPts val="0"/>
              </a:spcAft>
            </a:pPr>
            <a:endParaRPr lang="en-US" sz="2600" dirty="0">
              <a:ea typeface="Calibri"/>
              <a:cs typeface="Calibri"/>
            </a:endParaRPr>
          </a:p>
        </p:txBody>
      </p:sp>
    </p:spTree>
    <p:extLst>
      <p:ext uri="{BB962C8B-B14F-4D97-AF65-F5344CB8AC3E}">
        <p14:creationId xmlns:p14="http://schemas.microsoft.com/office/powerpoint/2010/main" val="3578892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44" y="0"/>
            <a:ext cx="10515600" cy="703386"/>
          </a:xfrm>
        </p:spPr>
        <p:txBody>
          <a:bodyPr>
            <a:normAutofit fontScale="90000"/>
          </a:bodyPr>
          <a:lstStyle/>
          <a:p>
            <a:pPr marL="228600" lvl="0" indent="-228600" algn="ctr">
              <a:spcBef>
                <a:spcPts val="1000"/>
              </a:spcBef>
            </a:pPr>
            <a:r>
              <a:rPr lang="en-ZW" sz="2800" b="1" dirty="0" smtClean="0">
                <a:solidFill>
                  <a:prstClr val="black"/>
                </a:solidFill>
                <a:latin typeface="Calibri" panose="020F0502020204030204"/>
              </a:rPr>
              <a:t/>
            </a:r>
            <a:br>
              <a:rPr lang="en-ZW" sz="2800" b="1" dirty="0" smtClean="0">
                <a:solidFill>
                  <a:prstClr val="black"/>
                </a:solidFill>
                <a:latin typeface="Calibri" panose="020F0502020204030204"/>
              </a:rPr>
            </a:br>
            <a:r>
              <a:rPr lang="en-ZW" sz="2800" b="1" dirty="0">
                <a:solidFill>
                  <a:prstClr val="black"/>
                </a:solidFill>
                <a:latin typeface="Calibri" panose="020F0502020204030204"/>
              </a:rPr>
              <a:t/>
            </a:r>
            <a:br>
              <a:rPr lang="en-ZW" sz="2800" b="1" dirty="0">
                <a:solidFill>
                  <a:prstClr val="black"/>
                </a:solidFill>
                <a:latin typeface="Calibri" panose="020F0502020204030204"/>
              </a:rPr>
            </a:br>
            <a:r>
              <a:rPr lang="en-ZW" sz="4000" b="1" dirty="0">
                <a:solidFill>
                  <a:prstClr val="black"/>
                </a:solidFill>
                <a:latin typeface="Calibri" panose="020F0502020204030204"/>
              </a:rPr>
              <a:t>Agrarian Reform</a:t>
            </a:r>
            <a:r>
              <a:rPr lang="en-ZW" sz="4000" b="1" dirty="0" smtClean="0">
                <a:solidFill>
                  <a:prstClr val="black"/>
                </a:solidFill>
                <a:latin typeface="Calibri" panose="020F0502020204030204"/>
              </a:rPr>
              <a:t>(Conti</a:t>
            </a:r>
            <a:r>
              <a:rPr lang="en-ZW" sz="4000" b="1" dirty="0">
                <a:solidFill>
                  <a:prstClr val="black"/>
                </a:solidFill>
                <a:latin typeface="Calibri" panose="020F0502020204030204"/>
              </a:rPr>
              <a:t>)</a:t>
            </a:r>
            <a:r>
              <a:rPr lang="en-ZW" sz="2800" b="1" dirty="0">
                <a:solidFill>
                  <a:prstClr val="black"/>
                </a:solidFill>
                <a:latin typeface="Calibri" panose="020F0502020204030204"/>
              </a:rPr>
              <a:t/>
            </a:r>
            <a:br>
              <a:rPr lang="en-ZW" sz="2800" b="1" dirty="0">
                <a:solidFill>
                  <a:prstClr val="black"/>
                </a:solidFill>
                <a:latin typeface="Calibri" panose="020F0502020204030204"/>
              </a:rPr>
            </a:br>
            <a:endParaRPr lang="en-ZW" dirty="0"/>
          </a:p>
        </p:txBody>
      </p:sp>
      <p:sp>
        <p:nvSpPr>
          <p:cNvPr id="3" name="Content Placeholder 2"/>
          <p:cNvSpPr>
            <a:spLocks noGrp="1"/>
          </p:cNvSpPr>
          <p:nvPr>
            <p:ph idx="1"/>
          </p:nvPr>
        </p:nvSpPr>
        <p:spPr>
          <a:xfrm>
            <a:off x="484554" y="703386"/>
            <a:ext cx="11480799" cy="6154614"/>
          </a:xfrm>
        </p:spPr>
        <p:txBody>
          <a:bodyPr>
            <a:normAutofit fontScale="25000" lnSpcReduction="20000"/>
          </a:bodyPr>
          <a:lstStyle/>
          <a:p>
            <a:pPr marL="0" marR="0" indent="0" algn="just">
              <a:spcBef>
                <a:spcPts val="0"/>
              </a:spcBef>
              <a:spcAft>
                <a:spcPts val="0"/>
              </a:spcAft>
              <a:buNone/>
            </a:pPr>
            <a:endParaRPr lang="en-US" sz="1800" dirty="0" smtClean="0">
              <a:ea typeface="Calibri"/>
              <a:cs typeface="Calibri"/>
            </a:endParaRPr>
          </a:p>
          <a:p>
            <a:pPr marL="457200" marR="0" lvl="1" indent="0" algn="just">
              <a:spcBef>
                <a:spcPts val="1200"/>
              </a:spcBef>
              <a:spcAft>
                <a:spcPts val="0"/>
              </a:spcAft>
              <a:buNone/>
            </a:pPr>
            <a:r>
              <a:rPr lang="en-US" sz="12800" b="1" kern="0" dirty="0" smtClean="0">
                <a:ea typeface="Times New Roman"/>
                <a:cs typeface="Times New Roman"/>
              </a:rPr>
              <a:t>2.1.2 Green </a:t>
            </a:r>
            <a:r>
              <a:rPr lang="en-US" sz="12800" b="1" kern="0" dirty="0">
                <a:ea typeface="Times New Roman"/>
                <a:cs typeface="Times New Roman"/>
              </a:rPr>
              <a:t>Scheme </a:t>
            </a:r>
            <a:r>
              <a:rPr lang="en-US" sz="12800" b="1" kern="0" dirty="0" err="1" smtClean="0">
                <a:ea typeface="Times New Roman"/>
                <a:cs typeface="Times New Roman"/>
              </a:rPr>
              <a:t>Programme</a:t>
            </a:r>
            <a:endParaRPr lang="en-US" sz="12800" b="1" kern="0" dirty="0">
              <a:ea typeface="Times New Roman"/>
              <a:cs typeface="Times New Roman"/>
            </a:endParaRPr>
          </a:p>
          <a:p>
            <a:pPr marL="457200" marR="0" lvl="1" indent="0" algn="just">
              <a:spcBef>
                <a:spcPts val="1200"/>
              </a:spcBef>
              <a:spcAft>
                <a:spcPts val="0"/>
              </a:spcAft>
              <a:buNone/>
            </a:pPr>
            <a:endParaRPr lang="en-US" sz="12800" b="1" kern="0" dirty="0" smtClean="0">
              <a:ea typeface="Times New Roman"/>
              <a:cs typeface="Times New Roman"/>
            </a:endParaRPr>
          </a:p>
          <a:p>
            <a:pPr marL="0" marR="0" algn="just">
              <a:spcBef>
                <a:spcPts val="0"/>
              </a:spcBef>
              <a:spcAft>
                <a:spcPts val="0"/>
              </a:spcAft>
            </a:pPr>
            <a:r>
              <a:rPr lang="en-ZA" sz="12800" dirty="0" smtClean="0">
                <a:ea typeface="Calibri"/>
                <a:cs typeface="Calibri"/>
              </a:rPr>
              <a:t> Development </a:t>
            </a:r>
            <a:r>
              <a:rPr lang="en-ZA" sz="12800" dirty="0">
                <a:ea typeface="Calibri"/>
                <a:cs typeface="Calibri"/>
              </a:rPr>
              <a:t>of irrigation based agronomic production in </a:t>
            </a:r>
            <a:r>
              <a:rPr lang="en-ZA" sz="12800" dirty="0" smtClean="0">
                <a:ea typeface="Calibri"/>
                <a:cs typeface="Calibri"/>
              </a:rPr>
              <a:t>Namibia</a:t>
            </a:r>
          </a:p>
          <a:p>
            <a:pPr marL="0" marR="0" indent="0" algn="just">
              <a:spcBef>
                <a:spcPts val="0"/>
              </a:spcBef>
              <a:spcAft>
                <a:spcPts val="0"/>
              </a:spcAft>
              <a:buNone/>
            </a:pPr>
            <a:r>
              <a:rPr lang="en-ZA" sz="12800" dirty="0">
                <a:ea typeface="Calibri"/>
                <a:cs typeface="Calibri"/>
              </a:rPr>
              <a:t> </a:t>
            </a:r>
            <a:r>
              <a:rPr lang="en-ZA" sz="12800" dirty="0" smtClean="0">
                <a:ea typeface="Calibri"/>
                <a:cs typeface="Calibri"/>
              </a:rPr>
              <a:t>   increase </a:t>
            </a:r>
            <a:r>
              <a:rPr lang="en-ZA" sz="12800" dirty="0">
                <a:ea typeface="Calibri"/>
                <a:cs typeface="Calibri"/>
              </a:rPr>
              <a:t>crop and horticulture </a:t>
            </a:r>
            <a:r>
              <a:rPr lang="en-ZA" sz="12800" dirty="0" smtClean="0">
                <a:ea typeface="Calibri"/>
                <a:cs typeface="Calibri"/>
              </a:rPr>
              <a:t>production under irrigation</a:t>
            </a:r>
          </a:p>
          <a:p>
            <a:pPr marL="0" marR="0" algn="just">
              <a:spcBef>
                <a:spcPts val="0"/>
              </a:spcBef>
              <a:spcAft>
                <a:spcPts val="0"/>
              </a:spcAft>
            </a:pPr>
            <a:r>
              <a:rPr lang="en-ZA" sz="12800" dirty="0" smtClean="0">
                <a:ea typeface="Calibri"/>
                <a:cs typeface="Calibri"/>
              </a:rPr>
              <a:t> Land </a:t>
            </a:r>
            <a:r>
              <a:rPr lang="en-ZA" sz="12800" dirty="0">
                <a:ea typeface="Calibri"/>
                <a:cs typeface="Calibri"/>
              </a:rPr>
              <a:t>under irrigation </a:t>
            </a:r>
            <a:r>
              <a:rPr lang="en-ZA" sz="12800" dirty="0" smtClean="0">
                <a:ea typeface="Calibri"/>
                <a:cs typeface="Calibri"/>
              </a:rPr>
              <a:t>increased from ± </a:t>
            </a:r>
            <a:r>
              <a:rPr lang="en-ZA" sz="12800" dirty="0">
                <a:ea typeface="Calibri"/>
                <a:cs typeface="Calibri"/>
              </a:rPr>
              <a:t>2,000 ha at </a:t>
            </a:r>
            <a:r>
              <a:rPr lang="en-ZA" sz="12800" dirty="0" smtClean="0">
                <a:ea typeface="Calibri"/>
                <a:cs typeface="Calibri"/>
              </a:rPr>
              <a:t>independence</a:t>
            </a:r>
          </a:p>
          <a:p>
            <a:pPr marL="0" marR="0" indent="0" algn="just">
              <a:spcBef>
                <a:spcPts val="0"/>
              </a:spcBef>
              <a:spcAft>
                <a:spcPts val="0"/>
              </a:spcAft>
              <a:buNone/>
            </a:pPr>
            <a:r>
              <a:rPr lang="en-ZA" sz="12800" dirty="0">
                <a:ea typeface="Calibri"/>
                <a:cs typeface="Calibri"/>
              </a:rPr>
              <a:t> </a:t>
            </a:r>
            <a:r>
              <a:rPr lang="en-ZA" sz="12800" dirty="0" smtClean="0">
                <a:ea typeface="Calibri"/>
                <a:cs typeface="Calibri"/>
              </a:rPr>
              <a:t>   </a:t>
            </a:r>
            <a:r>
              <a:rPr lang="en-ZA" sz="12800" dirty="0">
                <a:ea typeface="Calibri"/>
                <a:cs typeface="Calibri"/>
              </a:rPr>
              <a:t>to </a:t>
            </a:r>
            <a:r>
              <a:rPr lang="en-ZA" sz="12800" dirty="0" smtClean="0">
                <a:ea typeface="Calibri"/>
                <a:cs typeface="Calibri"/>
              </a:rPr>
              <a:t>&gt;11,000 ha</a:t>
            </a:r>
          </a:p>
          <a:p>
            <a:pPr marL="0" marR="0" indent="0" algn="just">
              <a:spcBef>
                <a:spcPts val="0"/>
              </a:spcBef>
              <a:spcAft>
                <a:spcPts val="0"/>
              </a:spcAft>
              <a:buNone/>
            </a:pPr>
            <a:r>
              <a:rPr lang="en-ZA" sz="12800" dirty="0" smtClean="0">
                <a:ea typeface="Calibri"/>
                <a:cs typeface="Calibri"/>
              </a:rPr>
              <a:t>    (5,600 ha under irrigation on State land)</a:t>
            </a:r>
          </a:p>
          <a:p>
            <a:pPr marL="0" marR="0" algn="just">
              <a:spcBef>
                <a:spcPts val="0"/>
              </a:spcBef>
              <a:spcAft>
                <a:spcPts val="0"/>
              </a:spcAft>
            </a:pPr>
            <a:r>
              <a:rPr lang="en-ZA" sz="12800" dirty="0" smtClean="0">
                <a:ea typeface="Calibri"/>
                <a:cs typeface="Calibri"/>
              </a:rPr>
              <a:t>  Vision </a:t>
            </a:r>
            <a:r>
              <a:rPr lang="en-ZA" sz="12800" dirty="0">
                <a:ea typeface="Calibri"/>
                <a:cs typeface="Calibri"/>
              </a:rPr>
              <a:t>2030 aims to put 27,000 ha of land under </a:t>
            </a:r>
            <a:r>
              <a:rPr lang="en-ZA" sz="12800" dirty="0" smtClean="0">
                <a:ea typeface="Calibri"/>
                <a:cs typeface="Calibri"/>
              </a:rPr>
              <a:t>irrigation</a:t>
            </a:r>
          </a:p>
          <a:p>
            <a:pPr marL="0" marR="0" algn="just">
              <a:spcBef>
                <a:spcPts val="0"/>
              </a:spcBef>
              <a:spcAft>
                <a:spcPts val="0"/>
              </a:spcAft>
            </a:pPr>
            <a:r>
              <a:rPr lang="en-ZA" sz="12800" dirty="0" smtClean="0">
                <a:ea typeface="Calibri"/>
                <a:cs typeface="Calibri"/>
              </a:rPr>
              <a:t>  Development </a:t>
            </a:r>
            <a:r>
              <a:rPr lang="en-ZA" sz="12800" dirty="0">
                <a:ea typeface="Calibri"/>
                <a:cs typeface="Calibri"/>
              </a:rPr>
              <a:t>of projects </a:t>
            </a:r>
            <a:r>
              <a:rPr lang="en-ZA" sz="12800" dirty="0" smtClean="0">
                <a:ea typeface="Calibri"/>
                <a:cs typeface="Calibri"/>
              </a:rPr>
              <a:t>at </a:t>
            </a:r>
            <a:r>
              <a:rPr lang="en-ZA" sz="12800" dirty="0">
                <a:ea typeface="Calibri"/>
                <a:cs typeface="Calibri"/>
              </a:rPr>
              <a:t>Katima/Liselo, Zone</a:t>
            </a:r>
            <a:r>
              <a:rPr lang="en-ZA" sz="12800" dirty="0" smtClean="0">
                <a:ea typeface="Calibri"/>
                <a:cs typeface="Calibri"/>
              </a:rPr>
              <a:t>,</a:t>
            </a:r>
          </a:p>
          <a:p>
            <a:pPr marL="0" marR="0" indent="0" algn="just">
              <a:spcBef>
                <a:spcPts val="0"/>
              </a:spcBef>
              <a:spcAft>
                <a:spcPts val="0"/>
              </a:spcAft>
              <a:buNone/>
            </a:pPr>
            <a:r>
              <a:rPr lang="en-ZA" sz="12800" dirty="0">
                <a:ea typeface="Calibri"/>
                <a:cs typeface="Calibri"/>
              </a:rPr>
              <a:t> </a:t>
            </a:r>
            <a:r>
              <a:rPr lang="en-ZA" sz="12800" dirty="0" smtClean="0">
                <a:ea typeface="Calibri"/>
                <a:cs typeface="Calibri"/>
              </a:rPr>
              <a:t>    </a:t>
            </a:r>
            <a:r>
              <a:rPr lang="en-ZA" sz="12800" dirty="0" err="1" smtClean="0">
                <a:ea typeface="Calibri"/>
                <a:cs typeface="Calibri"/>
              </a:rPr>
              <a:t>Neckartal</a:t>
            </a:r>
            <a:r>
              <a:rPr lang="en-ZA" sz="12800" dirty="0" smtClean="0">
                <a:ea typeface="Calibri"/>
                <a:cs typeface="Calibri"/>
              </a:rPr>
              <a:t>, </a:t>
            </a:r>
            <a:r>
              <a:rPr lang="en-ZA" sz="12800" dirty="0" err="1" smtClean="0">
                <a:ea typeface="Calibri"/>
                <a:cs typeface="Calibri"/>
              </a:rPr>
              <a:t>Tandjeskoppe</a:t>
            </a:r>
            <a:r>
              <a:rPr lang="en-ZA" sz="12800" dirty="0" smtClean="0">
                <a:ea typeface="Calibri"/>
                <a:cs typeface="Calibri"/>
              </a:rPr>
              <a:t> and </a:t>
            </a:r>
            <a:r>
              <a:rPr lang="en-ZA" sz="12800" dirty="0" err="1" smtClean="0">
                <a:ea typeface="Calibri"/>
                <a:cs typeface="Calibri"/>
              </a:rPr>
              <a:t>Etunda</a:t>
            </a:r>
            <a:r>
              <a:rPr lang="en-ZA" sz="12800" dirty="0" smtClean="0">
                <a:ea typeface="Calibri"/>
                <a:cs typeface="Calibri"/>
              </a:rPr>
              <a:t> </a:t>
            </a:r>
            <a:r>
              <a:rPr lang="en-ZA" sz="12800" dirty="0">
                <a:ea typeface="Calibri"/>
                <a:cs typeface="Calibri"/>
              </a:rPr>
              <a:t>Phases 7 and </a:t>
            </a:r>
            <a:r>
              <a:rPr lang="en-ZA" sz="12800" dirty="0" smtClean="0">
                <a:ea typeface="Calibri"/>
                <a:cs typeface="Calibri"/>
              </a:rPr>
              <a:t>8 </a:t>
            </a:r>
            <a:r>
              <a:rPr lang="en-ZA" sz="12800" dirty="0">
                <a:ea typeface="Calibri"/>
                <a:cs typeface="Calibri"/>
              </a:rPr>
              <a:t>will add </a:t>
            </a:r>
            <a:endParaRPr lang="en-ZA" sz="12800" dirty="0" smtClean="0">
              <a:ea typeface="Calibri"/>
              <a:cs typeface="Calibri"/>
            </a:endParaRPr>
          </a:p>
          <a:p>
            <a:pPr marL="0" marR="0" indent="0" algn="just">
              <a:spcBef>
                <a:spcPts val="0"/>
              </a:spcBef>
              <a:spcAft>
                <a:spcPts val="0"/>
              </a:spcAft>
              <a:buNone/>
            </a:pPr>
            <a:r>
              <a:rPr lang="en-ZA" sz="12800" dirty="0">
                <a:ea typeface="Calibri"/>
                <a:cs typeface="Calibri"/>
              </a:rPr>
              <a:t> </a:t>
            </a:r>
            <a:r>
              <a:rPr lang="en-ZA" sz="12800" dirty="0" smtClean="0">
                <a:ea typeface="Calibri"/>
                <a:cs typeface="Calibri"/>
              </a:rPr>
              <a:t>    ± 5,500 ha to a new </a:t>
            </a:r>
            <a:r>
              <a:rPr lang="en-ZA" sz="12800" dirty="0">
                <a:ea typeface="Calibri"/>
                <a:cs typeface="Calibri"/>
              </a:rPr>
              <a:t>total </a:t>
            </a:r>
            <a:r>
              <a:rPr lang="en-ZA" sz="12800" dirty="0" smtClean="0">
                <a:ea typeface="Calibri"/>
                <a:cs typeface="Calibri"/>
              </a:rPr>
              <a:t>of 17,500 ha</a:t>
            </a:r>
          </a:p>
          <a:p>
            <a:pPr algn="just">
              <a:spcBef>
                <a:spcPts val="0"/>
              </a:spcBef>
            </a:pPr>
            <a:r>
              <a:rPr lang="en-ZA" sz="12800" dirty="0" smtClean="0">
                <a:ea typeface="Calibri"/>
                <a:cs typeface="Calibri"/>
              </a:rPr>
              <a:t> Potentially ± 50,000 </a:t>
            </a:r>
            <a:r>
              <a:rPr lang="en-ZA" sz="12800" dirty="0">
                <a:ea typeface="Calibri"/>
                <a:cs typeface="Calibri"/>
              </a:rPr>
              <a:t>ha of undeveloped land in Namibia could </a:t>
            </a:r>
            <a:r>
              <a:rPr lang="en-ZA" sz="12800" dirty="0" smtClean="0">
                <a:ea typeface="Calibri"/>
                <a:cs typeface="Calibri"/>
              </a:rPr>
              <a:t>be</a:t>
            </a:r>
          </a:p>
          <a:p>
            <a:pPr marL="0" indent="0" algn="just">
              <a:spcBef>
                <a:spcPts val="0"/>
              </a:spcBef>
              <a:buNone/>
            </a:pPr>
            <a:r>
              <a:rPr lang="en-ZA" sz="12800" dirty="0">
                <a:ea typeface="Calibri"/>
                <a:cs typeface="Calibri"/>
              </a:rPr>
              <a:t> </a:t>
            </a:r>
            <a:r>
              <a:rPr lang="en-ZA" sz="12800" dirty="0" smtClean="0">
                <a:ea typeface="Calibri"/>
                <a:cs typeface="Calibri"/>
              </a:rPr>
              <a:t>   irrigated</a:t>
            </a:r>
            <a:endParaRPr lang="en-ZW" sz="12800" dirty="0">
              <a:ea typeface="Calibri"/>
              <a:cs typeface="Times New Roman"/>
            </a:endParaRPr>
          </a:p>
        </p:txBody>
      </p:sp>
    </p:spTree>
    <p:extLst>
      <p:ext uri="{BB962C8B-B14F-4D97-AF65-F5344CB8AC3E}">
        <p14:creationId xmlns:p14="http://schemas.microsoft.com/office/powerpoint/2010/main" val="3814119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44" y="164123"/>
            <a:ext cx="10515600" cy="1038368"/>
          </a:xfrm>
        </p:spPr>
        <p:txBody>
          <a:bodyPr>
            <a:normAutofit fontScale="90000"/>
          </a:bodyPr>
          <a:lstStyle/>
          <a:p>
            <a:pPr marL="228600" lvl="0" indent="-228600" algn="ctr">
              <a:spcBef>
                <a:spcPts val="1000"/>
              </a:spcBef>
            </a:pPr>
            <a:r>
              <a:rPr lang="en-ZW" sz="4000" b="1" dirty="0">
                <a:solidFill>
                  <a:prstClr val="black"/>
                </a:solidFill>
                <a:latin typeface="Calibri" panose="020F0502020204030204"/>
              </a:rPr>
              <a:t>Agrarian </a:t>
            </a:r>
            <a:r>
              <a:rPr lang="en-ZW" sz="4000" b="1" dirty="0" smtClean="0">
                <a:solidFill>
                  <a:prstClr val="black"/>
                </a:solidFill>
                <a:latin typeface="Calibri" panose="020F0502020204030204"/>
              </a:rPr>
              <a:t>Reform(</a:t>
            </a:r>
            <a:r>
              <a:rPr lang="en-ZW" sz="4000" b="1" dirty="0" err="1" smtClean="0">
                <a:solidFill>
                  <a:prstClr val="black"/>
                </a:solidFill>
                <a:latin typeface="Calibri" panose="020F0502020204030204"/>
              </a:rPr>
              <a:t>conti</a:t>
            </a:r>
            <a:r>
              <a:rPr lang="en-ZW" sz="4000" b="1" dirty="0" smtClean="0">
                <a:solidFill>
                  <a:prstClr val="black"/>
                </a:solidFill>
                <a:latin typeface="Calibri" panose="020F0502020204030204"/>
              </a:rPr>
              <a:t>)</a:t>
            </a:r>
            <a:r>
              <a:rPr lang="en-ZW" sz="2800" b="1" dirty="0">
                <a:solidFill>
                  <a:prstClr val="black"/>
                </a:solidFill>
                <a:latin typeface="Calibri" panose="020F0502020204030204"/>
              </a:rPr>
              <a:t/>
            </a:r>
            <a:br>
              <a:rPr lang="en-ZW" sz="2800" b="1" dirty="0">
                <a:solidFill>
                  <a:prstClr val="black"/>
                </a:solidFill>
                <a:latin typeface="Calibri" panose="020F0502020204030204"/>
              </a:rPr>
            </a:br>
            <a:endParaRPr lang="en-ZW"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6367" y="976313"/>
            <a:ext cx="9719265" cy="5462587"/>
          </a:xfrm>
        </p:spPr>
      </p:pic>
    </p:spTree>
    <p:extLst>
      <p:ext uri="{BB962C8B-B14F-4D97-AF65-F5344CB8AC3E}">
        <p14:creationId xmlns:p14="http://schemas.microsoft.com/office/powerpoint/2010/main" val="3257621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970"/>
            <a:ext cx="10515600" cy="695569"/>
          </a:xfrm>
        </p:spPr>
        <p:txBody>
          <a:bodyPr>
            <a:normAutofit/>
          </a:bodyPr>
          <a:lstStyle/>
          <a:p>
            <a:pPr algn="ctr"/>
            <a:r>
              <a:rPr lang="en-ZW" sz="3600" b="1" dirty="0">
                <a:solidFill>
                  <a:prstClr val="black"/>
                </a:solidFill>
                <a:latin typeface="Calibri" panose="020F0502020204030204"/>
              </a:rPr>
              <a:t>Agrarian Reform</a:t>
            </a:r>
            <a:r>
              <a:rPr lang="en-ZW" sz="3600" b="1" dirty="0" smtClean="0">
                <a:solidFill>
                  <a:prstClr val="black"/>
                </a:solidFill>
                <a:latin typeface="Calibri" panose="020F0502020204030204"/>
              </a:rPr>
              <a:t>(Conti</a:t>
            </a:r>
            <a:r>
              <a:rPr lang="en-ZW" sz="3600" b="1" dirty="0">
                <a:solidFill>
                  <a:prstClr val="black"/>
                </a:solidFill>
                <a:latin typeface="Calibri" panose="020F0502020204030204"/>
              </a:rPr>
              <a:t>)</a:t>
            </a:r>
            <a:endParaRPr lang="en-US" sz="3600" dirty="0"/>
          </a:p>
        </p:txBody>
      </p:sp>
      <p:sp>
        <p:nvSpPr>
          <p:cNvPr id="3" name="Content Placeholder 2"/>
          <p:cNvSpPr>
            <a:spLocks noGrp="1"/>
          </p:cNvSpPr>
          <p:nvPr>
            <p:ph idx="1"/>
          </p:nvPr>
        </p:nvSpPr>
        <p:spPr>
          <a:xfrm>
            <a:off x="838200" y="914400"/>
            <a:ext cx="10515600" cy="5262563"/>
          </a:xfrm>
        </p:spPr>
        <p:txBody>
          <a:bodyPr/>
          <a:lstStyle/>
          <a:p>
            <a:pPr marL="457200" marR="0" lvl="1" indent="0" algn="just">
              <a:spcBef>
                <a:spcPts val="1200"/>
              </a:spcBef>
              <a:spcAft>
                <a:spcPts val="0"/>
              </a:spcAft>
              <a:buNone/>
            </a:pPr>
            <a:r>
              <a:rPr lang="en-US" sz="3200" b="1" kern="0" dirty="0" smtClean="0">
                <a:ea typeface="Times New Roman"/>
                <a:cs typeface="Times New Roman"/>
              </a:rPr>
              <a:t>2.1.3 Fresh </a:t>
            </a:r>
            <a:r>
              <a:rPr lang="en-US" sz="3200" b="1" kern="0" dirty="0">
                <a:ea typeface="Times New Roman"/>
                <a:cs typeface="Times New Roman"/>
              </a:rPr>
              <a:t>Produce Business Hubs</a:t>
            </a:r>
            <a:endParaRPr lang="en-ZW" sz="3200" b="1" kern="0" dirty="0">
              <a:ea typeface="Times New Roman"/>
              <a:cs typeface="Times New Roman"/>
            </a:endParaRPr>
          </a:p>
          <a:p>
            <a:pPr marL="0" marR="0" algn="just">
              <a:spcBef>
                <a:spcPts val="0"/>
              </a:spcBef>
              <a:spcAft>
                <a:spcPts val="0"/>
              </a:spcAft>
            </a:pPr>
            <a:r>
              <a:rPr lang="en-ZA" sz="3200" dirty="0">
                <a:ea typeface="Calibri"/>
                <a:cs typeface="Calibri"/>
              </a:rPr>
              <a:t>FPBHs constructed at </a:t>
            </a:r>
            <a:r>
              <a:rPr lang="en-ZA" sz="3200" dirty="0" err="1">
                <a:ea typeface="Calibri"/>
                <a:cs typeface="Calibri"/>
              </a:rPr>
              <a:t>Rundu</a:t>
            </a:r>
            <a:r>
              <a:rPr lang="en-ZA" sz="3200" dirty="0">
                <a:ea typeface="Calibri"/>
                <a:cs typeface="Calibri"/>
              </a:rPr>
              <a:t> and </a:t>
            </a:r>
            <a:r>
              <a:rPr lang="en-ZA" sz="3200" dirty="0" err="1">
                <a:ea typeface="Calibri"/>
                <a:cs typeface="Calibri"/>
              </a:rPr>
              <a:t>Ongwediva</a:t>
            </a:r>
            <a:endParaRPr lang="en-ZA" sz="3200" dirty="0">
              <a:ea typeface="Calibri"/>
              <a:cs typeface="Calibri"/>
            </a:endParaRPr>
          </a:p>
          <a:p>
            <a:pPr marL="0" marR="0" algn="just">
              <a:spcBef>
                <a:spcPts val="0"/>
              </a:spcBef>
              <a:spcAft>
                <a:spcPts val="0"/>
              </a:spcAft>
            </a:pPr>
            <a:r>
              <a:rPr lang="en-ZA" sz="3200" dirty="0">
                <a:ea typeface="Calibri"/>
                <a:cs typeface="Calibri"/>
              </a:rPr>
              <a:t>Construction of the Windhoek FPBH is on hold due </a:t>
            </a:r>
            <a:r>
              <a:rPr lang="en-ZA" sz="3200" dirty="0" smtClean="0">
                <a:ea typeface="Calibri"/>
                <a:cs typeface="Calibri"/>
              </a:rPr>
              <a:t>to</a:t>
            </a:r>
          </a:p>
          <a:p>
            <a:pPr marL="0" marR="0" indent="0" algn="just">
              <a:spcBef>
                <a:spcPts val="0"/>
              </a:spcBef>
              <a:spcAft>
                <a:spcPts val="0"/>
              </a:spcAft>
              <a:buNone/>
            </a:pPr>
            <a:r>
              <a:rPr lang="en-ZA" sz="3200" dirty="0">
                <a:ea typeface="Calibri"/>
                <a:cs typeface="Calibri"/>
              </a:rPr>
              <a:t> </a:t>
            </a:r>
            <a:r>
              <a:rPr lang="en-ZA" sz="3200" dirty="0" smtClean="0">
                <a:ea typeface="Calibri"/>
                <a:cs typeface="Calibri"/>
              </a:rPr>
              <a:t>  budgetary </a:t>
            </a:r>
            <a:r>
              <a:rPr lang="en-ZA" sz="3200" dirty="0">
                <a:ea typeface="Calibri"/>
                <a:cs typeface="Calibri"/>
              </a:rPr>
              <a:t>constraints</a:t>
            </a:r>
          </a:p>
          <a:p>
            <a:pPr marL="0" marR="0" algn="just">
              <a:spcBef>
                <a:spcPts val="0"/>
              </a:spcBef>
              <a:spcAft>
                <a:spcPts val="0"/>
              </a:spcAft>
            </a:pPr>
            <a:r>
              <a:rPr lang="en-ZA" sz="3200" dirty="0">
                <a:ea typeface="Calibri"/>
                <a:cs typeface="Calibri"/>
              </a:rPr>
              <a:t>National annual demand for horticultural produce is about </a:t>
            </a:r>
            <a:endParaRPr lang="en-ZA" sz="3200" dirty="0" smtClean="0">
              <a:ea typeface="Calibri"/>
              <a:cs typeface="Calibri"/>
            </a:endParaRPr>
          </a:p>
          <a:p>
            <a:pPr marL="0" marR="0" indent="0" algn="just">
              <a:spcBef>
                <a:spcPts val="0"/>
              </a:spcBef>
              <a:spcAft>
                <a:spcPts val="0"/>
              </a:spcAft>
              <a:buNone/>
            </a:pPr>
            <a:r>
              <a:rPr lang="en-ZA" sz="3200" dirty="0">
                <a:ea typeface="Calibri"/>
                <a:cs typeface="Calibri"/>
              </a:rPr>
              <a:t> </a:t>
            </a:r>
            <a:r>
              <a:rPr lang="en-ZA" sz="3200" dirty="0" smtClean="0">
                <a:ea typeface="Calibri"/>
                <a:cs typeface="Calibri"/>
              </a:rPr>
              <a:t>  ± </a:t>
            </a:r>
            <a:r>
              <a:rPr lang="en-ZA" sz="3200" dirty="0">
                <a:ea typeface="Calibri"/>
                <a:cs typeface="Calibri"/>
              </a:rPr>
              <a:t>74,000 tons</a:t>
            </a:r>
          </a:p>
          <a:p>
            <a:pPr marL="0" marR="0" algn="just">
              <a:spcBef>
                <a:spcPts val="0"/>
              </a:spcBef>
              <a:spcAft>
                <a:spcPts val="0"/>
              </a:spcAft>
            </a:pPr>
            <a:r>
              <a:rPr lang="en-ZA" sz="3200" dirty="0">
                <a:ea typeface="Calibri"/>
                <a:cs typeface="Calibri"/>
              </a:rPr>
              <a:t>± 24,000 tons is produced locally and the difference of </a:t>
            </a:r>
            <a:endParaRPr lang="en-ZA" sz="3200" dirty="0" smtClean="0">
              <a:ea typeface="Calibri"/>
              <a:cs typeface="Calibri"/>
            </a:endParaRPr>
          </a:p>
          <a:p>
            <a:pPr marL="0" marR="0" indent="0" algn="just">
              <a:spcBef>
                <a:spcPts val="0"/>
              </a:spcBef>
              <a:spcAft>
                <a:spcPts val="0"/>
              </a:spcAft>
              <a:buNone/>
            </a:pPr>
            <a:r>
              <a:rPr lang="en-ZA" sz="3200" dirty="0">
                <a:ea typeface="Calibri"/>
                <a:cs typeface="Calibri"/>
              </a:rPr>
              <a:t> </a:t>
            </a:r>
            <a:r>
              <a:rPr lang="en-ZA" sz="3200" dirty="0" smtClean="0">
                <a:ea typeface="Calibri"/>
                <a:cs typeface="Calibri"/>
              </a:rPr>
              <a:t> ± </a:t>
            </a:r>
            <a:r>
              <a:rPr lang="en-ZA" sz="3200" dirty="0">
                <a:ea typeface="Calibri"/>
                <a:cs typeface="Calibri"/>
              </a:rPr>
              <a:t>50,000 tons is imported</a:t>
            </a:r>
          </a:p>
          <a:p>
            <a:pPr marL="0" marR="0" algn="just">
              <a:spcBef>
                <a:spcPts val="0"/>
              </a:spcBef>
              <a:spcAft>
                <a:spcPts val="0"/>
              </a:spcAft>
            </a:pPr>
            <a:r>
              <a:rPr lang="en-ZA" sz="3200" dirty="0">
                <a:ea typeface="Calibri"/>
                <a:cs typeface="Calibri"/>
              </a:rPr>
              <a:t>FPBH aimed at reducing reliance on imports for </a:t>
            </a:r>
            <a:r>
              <a:rPr lang="en-ZA" sz="3200" dirty="0" smtClean="0">
                <a:ea typeface="Calibri"/>
                <a:cs typeface="Calibri"/>
              </a:rPr>
              <a:t>fresh</a:t>
            </a:r>
          </a:p>
          <a:p>
            <a:pPr marL="0" marR="0" indent="0" algn="just">
              <a:spcBef>
                <a:spcPts val="0"/>
              </a:spcBef>
              <a:spcAft>
                <a:spcPts val="0"/>
              </a:spcAft>
              <a:buNone/>
            </a:pPr>
            <a:r>
              <a:rPr lang="en-ZA" sz="3200" dirty="0">
                <a:ea typeface="Calibri"/>
                <a:cs typeface="Calibri"/>
              </a:rPr>
              <a:t> </a:t>
            </a:r>
            <a:r>
              <a:rPr lang="en-ZA" sz="3200" dirty="0" smtClean="0">
                <a:ea typeface="Calibri"/>
                <a:cs typeface="Calibri"/>
              </a:rPr>
              <a:t> </a:t>
            </a:r>
            <a:r>
              <a:rPr lang="en-ZA" sz="3200" dirty="0">
                <a:ea typeface="Calibri"/>
                <a:cs typeface="Calibri"/>
              </a:rPr>
              <a:t>produce</a:t>
            </a:r>
            <a:endParaRPr lang="en-ZW" sz="3200" dirty="0">
              <a:ea typeface="Calibri"/>
              <a:cs typeface="Times New Roman"/>
            </a:endParaRPr>
          </a:p>
          <a:p>
            <a:endParaRPr lang="en-US" dirty="0" smtClean="0"/>
          </a:p>
          <a:p>
            <a:pPr marL="0" indent="0">
              <a:buNone/>
            </a:pPr>
            <a:endParaRPr lang="en-US" dirty="0"/>
          </a:p>
        </p:txBody>
      </p:sp>
    </p:spTree>
    <p:extLst>
      <p:ext uri="{BB962C8B-B14F-4D97-AF65-F5344CB8AC3E}">
        <p14:creationId xmlns:p14="http://schemas.microsoft.com/office/powerpoint/2010/main" val="3491037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5087</TotalTime>
  <Words>2941</Words>
  <Application>Microsoft Office PowerPoint</Application>
  <PresentationFormat>Widescreen</PresentationFormat>
  <Paragraphs>427</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Times New Roman</vt:lpstr>
      <vt:lpstr>Wingdings</vt:lpstr>
      <vt:lpstr>Office Theme</vt:lpstr>
      <vt:lpstr>PowerPoint Presentation</vt:lpstr>
      <vt:lpstr>PRESENTATION OUTLINE</vt:lpstr>
      <vt:lpstr> Focus Issues </vt:lpstr>
      <vt:lpstr>  1. Namibian Agriculture by 1991  </vt:lpstr>
      <vt:lpstr>Agriculture in 1991 (Conti)</vt:lpstr>
      <vt:lpstr> 2. Focus Issues </vt:lpstr>
      <vt:lpstr>  Agrarian Reform(Conti) </vt:lpstr>
      <vt:lpstr>Agrarian Reform(conti) </vt:lpstr>
      <vt:lpstr>Agrarian Reform(Conti)</vt:lpstr>
      <vt:lpstr> Agrarian Reform (conti) </vt:lpstr>
      <vt:lpstr>Agrarian Reform(Conti)</vt:lpstr>
      <vt:lpstr>Agrarian Reform(Conti)</vt:lpstr>
      <vt:lpstr> Agrarian Reform(conti) </vt:lpstr>
      <vt:lpstr>Agrarian Reform(conti)</vt:lpstr>
      <vt:lpstr> Agrarian Reform(conti) </vt:lpstr>
      <vt:lpstr>Agrarian Reform(conti)</vt:lpstr>
      <vt:lpstr>Agrarian Reform(conti)</vt:lpstr>
      <vt:lpstr> Agrarian Reform(conti) </vt:lpstr>
      <vt:lpstr>Agrarian Reform(conti)</vt:lpstr>
      <vt:lpstr>Agrarian Reform(conti)</vt:lpstr>
      <vt:lpstr>  2.2 Veterinary Cordon Fence(VCF) </vt:lpstr>
      <vt:lpstr>2.3 Support to Farmers</vt:lpstr>
      <vt:lpstr>Support to Farmers(conti)</vt:lpstr>
      <vt:lpstr>Support to Farmers (Conti)</vt:lpstr>
      <vt:lpstr>Support to Farmers(Conti)</vt:lpstr>
      <vt:lpstr>Agrarian Reform(conti)</vt:lpstr>
      <vt:lpstr> Support to Farmers(conti) </vt:lpstr>
      <vt:lpstr>Support to Farmers (Conti)</vt:lpstr>
      <vt:lpstr>Support to Farmers(Conti)</vt:lpstr>
      <vt:lpstr> 3. Challenges to Agrarian Reform  </vt:lpstr>
      <vt:lpstr>  Challenges to Agrarian Reform (conti) </vt:lpstr>
      <vt:lpstr>Challenges to Agrarian Reform (Conti)</vt:lpstr>
      <vt:lpstr> 3.2 Challenges of Support to Farmers(conti) </vt:lpstr>
      <vt:lpstr> Challenges (conti) </vt:lpstr>
      <vt:lpstr>4. MAWF Recommendations (Conti) </vt:lpstr>
      <vt:lpstr>MAWF Recommendations (Conti) </vt:lpstr>
      <vt:lpstr>MAWF Recommendations  </vt:lpstr>
      <vt:lpstr>MAWF Recommendations (Conti) </vt:lpstr>
      <vt:lpstr>MAWF Recommendations (Conti)</vt:lpstr>
      <vt:lpstr>MAWF Recommendations (Conti)</vt:lpstr>
      <vt:lpstr>FAO Quote ‘’The eradication of hunger and poverty , and the sustainable use of the environment, depend in large measure on how people, communities and others gain access to land, fisheries and forests. The livelihood of many, particularly the rural poor, are based on secure and equitable access to and control over these resources. They are the source of food and shelter; the basis for social, cultural and religious practices; and a central factor in economic growth’’</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188</cp:revision>
  <dcterms:created xsi:type="dcterms:W3CDTF">2018-09-25T18:37:59Z</dcterms:created>
  <dcterms:modified xsi:type="dcterms:W3CDTF">2018-10-02T07:40:03Z</dcterms:modified>
</cp:coreProperties>
</file>